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ore0.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metadata/core-properties" Target="docProps/core0.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48" y="4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Rectangle 5"/>
          <p:cNvSpPr/>
          <p:nvPr/>
        </p:nvSpPr>
        <p:spPr>
          <a:xfrm>
            <a:off x="0" y="0"/>
            <a:ext cx="6858000" cy="9144000"/>
          </a:xfrm>
          <a:prstGeom prst="rect">
            <a:avLst/>
          </a:prstGeom>
          <a:solidFill>
            <a:srgbClr val="FFFFFF"/>
          </a:solidFill>
          <a:ln w="0">
            <a:noFill/>
          </a:ln>
        </p:spPr>
        <p:txBody>
          <a:bodyPr lIns="90000" tIns="45000" rIns="90000" bIns="45000" anchor="ctr" anchorCtr="1">
            <a:noAutofit/>
          </a:bodyPr>
          <a:lstStyle/>
          <a:p>
            <a:endParaRPr lang="en-US" sz="1800" b="0" u="none" strike="noStrike">
              <a:solidFill>
                <a:srgbClr val="000000"/>
              </a:solidFill>
              <a:effectLst/>
              <a:uFillTx/>
              <a:latin typeface="Calibri"/>
            </a:endParaRPr>
          </a:p>
        </p:txBody>
      </p:sp>
      <p:sp>
        <p:nvSpPr>
          <p:cNvPr id="7" name="PlaceHolder 1"/>
          <p:cNvSpPr>
            <a:spLocks noGrp="1"/>
          </p:cNvSpPr>
          <p:nvPr>
            <p:ph type="hdr"/>
          </p:nvPr>
        </p:nvSpPr>
        <p:spPr>
          <a:xfrm>
            <a:off x="-360" y="0"/>
            <a:ext cx="2971800" cy="457200"/>
          </a:xfrm>
          <a:prstGeom prst="rect">
            <a:avLst/>
          </a:prstGeom>
          <a:noFill/>
          <a:ln w="0">
            <a:noFill/>
          </a:ln>
        </p:spPr>
        <p:txBody>
          <a:bodyPr lIns="90000" tIns="46800" rIns="90000" bIns="4680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8" name="PlaceHolder 2"/>
          <p:cNvSpPr>
            <a:spLocks noGrp="1"/>
          </p:cNvSpPr>
          <p:nvPr>
            <p:ph type="dt" idx="4"/>
          </p:nvPr>
        </p:nvSpPr>
        <p:spPr>
          <a:xfrm>
            <a:off x="3884400" y="0"/>
            <a:ext cx="2971800" cy="457200"/>
          </a:xfrm>
          <a:prstGeom prst="rect">
            <a:avLst/>
          </a:prstGeom>
          <a:noFill/>
          <a:ln w="0">
            <a:noFill/>
          </a:ln>
        </p:spPr>
        <p:txBody>
          <a:bodyPr lIns="90000" tIns="46800" rIns="90000" bIns="4680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9" name="PlaceHolder 3"/>
          <p:cNvSpPr>
            <a:spLocks noGrp="1" noRot="1" noChangeAspect="1"/>
          </p:cNvSpPr>
          <p:nvPr>
            <p:ph type="sldImg"/>
          </p:nvPr>
        </p:nvSpPr>
        <p:spPr>
          <a:xfrm>
            <a:off x="1143000" y="685440"/>
            <a:ext cx="4572000" cy="3429000"/>
          </a:xfrm>
          <a:prstGeom prst="rect">
            <a:avLst/>
          </a:prstGeom>
          <a:noFill/>
          <a:ln w="9360">
            <a:solidFill>
              <a:srgbClr val="000000"/>
            </a:solidFill>
            <a:miter/>
          </a:ln>
        </p:spPr>
        <p:txBody>
          <a:bodyPr lIns="90000" tIns="46800" rIns="90000" bIns="46800" anchor="t">
            <a:no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Click to move the slide</a:t>
            </a:r>
          </a:p>
        </p:txBody>
      </p:sp>
      <p:sp>
        <p:nvSpPr>
          <p:cNvPr id="10" name="PlaceHolder 4"/>
          <p:cNvSpPr>
            <a:spLocks noGrp="1"/>
          </p:cNvSpPr>
          <p:nvPr>
            <p:ph type="body"/>
          </p:nvPr>
        </p:nvSpPr>
        <p:spPr>
          <a:xfrm>
            <a:off x="685800" y="4343400"/>
            <a:ext cx="5486400" cy="4114800"/>
          </a:xfrm>
          <a:prstGeom prst="rect">
            <a:avLst/>
          </a:prstGeom>
          <a:noFill/>
          <a:ln w="0">
            <a:noFill/>
          </a:ln>
        </p:spPr>
        <p:txBody>
          <a:bodyPr lIns="90000" tIns="46800" rIns="90000" bIns="46800" anchor="t">
            <a:noAutofit/>
          </a:bodyPr>
          <a:lstStyle/>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Click to edit the notes format</a:t>
            </a:r>
          </a:p>
        </p:txBody>
      </p:sp>
      <p:sp>
        <p:nvSpPr>
          <p:cNvPr id="11" name="PlaceHolder 5"/>
          <p:cNvSpPr>
            <a:spLocks noGrp="1"/>
          </p:cNvSpPr>
          <p:nvPr>
            <p:ph type="ftr" idx="5"/>
          </p:nvPr>
        </p:nvSpPr>
        <p:spPr>
          <a:xfrm>
            <a:off x="-360" y="8685360"/>
            <a:ext cx="2971800" cy="457200"/>
          </a:xfrm>
          <a:prstGeom prst="rect">
            <a:avLst/>
          </a:prstGeom>
          <a:noFill/>
          <a:ln w="0">
            <a:noFill/>
          </a:ln>
        </p:spPr>
        <p:txBody>
          <a:bodyPr lIns="90000" tIns="46800" rIns="90000" bIns="46800" anchor="b">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2" name="PlaceHolder 6"/>
          <p:cNvSpPr>
            <a:spLocks noGrp="1"/>
          </p:cNvSpPr>
          <p:nvPr>
            <p:ph type="sldNum" idx="6"/>
          </p:nvPr>
        </p:nvSpPr>
        <p:spPr>
          <a:xfrm>
            <a:off x="3884400" y="8685360"/>
            <a:ext cx="2971800" cy="457200"/>
          </a:xfrm>
          <a:prstGeom prst="rect">
            <a:avLst/>
          </a:prstGeom>
          <a:noFill/>
          <a:ln w="0">
            <a:noFill/>
          </a:ln>
        </p:spPr>
        <p:txBody>
          <a:bodyPr lIns="90000" tIns="46800" rIns="90000" bIns="46800" anchor="b">
            <a:noAutofit/>
          </a:bodyPr>
          <a:lstStyle>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US" sz="1200" b="0" u="none" strike="noStrike">
                <a:solidFill>
                  <a:srgbClr val="000000"/>
                </a:solidFill>
                <a:effectLst/>
                <a:uFillTx/>
                <a:latin typeface="Calibri"/>
              </a:defRPr>
            </a:lvl1pPr>
          </a:lstStyle>
          <a:p>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EAFE8FA-04EA-4B2E-A4F8-D98AEB673C55}" type="slidenum">
              <a:rPr lang="en-US" sz="1200" b="0" u="none" strike="noStrike">
                <a:solidFill>
                  <a:srgbClr val="000000"/>
                </a:solidFill>
                <a:effectLst/>
                <a:uFillTx/>
                <a:latin typeface="Calibri"/>
              </a:rPr>
              <a:t>‹#›</a:t>
            </a:fld>
            <a:endParaRPr lang="en-US" sz="1200" b="0" u="none" strike="noStrike">
              <a:solidFill>
                <a:srgbClr val="000000"/>
              </a:solidFill>
              <a:effectLst/>
              <a:uFillTx/>
              <a:latin typeface="Calibri"/>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D0D6BC8-D28C-4E04-8196-94096C030B01}" type="slidenum">
              <a:rPr lang="en-US" sz="1200" b="0" u="none" strike="noStrike">
                <a:solidFill>
                  <a:srgbClr val="000000"/>
                </a:solidFill>
                <a:effectLst/>
                <a:uFillTx/>
                <a:latin typeface="Times New Roman"/>
              </a:rPr>
              <a:t>1</a:t>
            </a:fld>
            <a:endParaRPr lang="en-US" sz="1200" b="0" u="none" strike="noStrike">
              <a:solidFill>
                <a:srgbClr val="000000"/>
              </a:solidFill>
              <a:effectLst/>
              <a:uFillTx/>
              <a:latin typeface="Calibri"/>
            </a:endParaRPr>
          </a:p>
        </p:txBody>
      </p:sp>
      <p:sp>
        <p:nvSpPr>
          <p:cNvPr id="364" name="PlaceHolder 1"/>
          <p:cNvSpPr>
            <a:spLocks noGrp="1" noRot="1" noChangeAspect="1"/>
          </p:cNvSpPr>
          <p:nvPr>
            <p:ph type="sldImg"/>
          </p:nvPr>
        </p:nvSpPr>
        <p:spPr>
          <a:xfrm>
            <a:off x="1143000" y="685800"/>
            <a:ext cx="4572000" cy="3429000"/>
          </a:xfrm>
          <a:prstGeom prst="rect">
            <a:avLst/>
          </a:prstGeom>
          <a:ln w="0">
            <a:noFill/>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E60A78B-7AC5-4FFE-9274-6D368F95DDA9}" type="slidenum">
              <a:rPr lang="en-US" sz="1200" b="0" u="none" strike="noStrike">
                <a:solidFill>
                  <a:srgbClr val="000000"/>
                </a:solidFill>
                <a:effectLst/>
                <a:uFillTx/>
                <a:latin typeface="Times New Roman"/>
              </a:rPr>
              <a:t>2</a:t>
            </a:fld>
            <a:endParaRPr lang="en-US" sz="1200" b="0" u="none" strike="noStrike">
              <a:solidFill>
                <a:srgbClr val="000000"/>
              </a:solidFill>
              <a:effectLst/>
              <a:uFillTx/>
              <a:latin typeface="Calibri"/>
            </a:endParaRPr>
          </a:p>
        </p:txBody>
      </p:sp>
      <p:sp>
        <p:nvSpPr>
          <p:cNvPr id="366" name="PlaceHolder 1"/>
          <p:cNvSpPr>
            <a:spLocks noGrp="1" noRot="1" noChangeAspect="1"/>
          </p:cNvSpPr>
          <p:nvPr>
            <p:ph type="sldImg"/>
          </p:nvPr>
        </p:nvSpPr>
        <p:spPr>
          <a:xfrm>
            <a:off x="1143000" y="685800"/>
            <a:ext cx="4572000" cy="3429000"/>
          </a:xfrm>
          <a:prstGeom prst="rect">
            <a:avLst/>
          </a:prstGeom>
          <a:ln w="0">
            <a:noFill/>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8EAFEA2-7955-4A55-B365-C9E3DE37CA95}" type="slidenum">
              <a:rPr lang="en-US" sz="1200" b="0" u="none" strike="noStrike">
                <a:solidFill>
                  <a:srgbClr val="000000"/>
                </a:solidFill>
                <a:effectLst/>
                <a:uFillTx/>
                <a:latin typeface="Times New Roman"/>
              </a:rPr>
              <a:t>3</a:t>
            </a:fld>
            <a:endParaRPr lang="en-US" sz="1200" b="0" u="none" strike="noStrike">
              <a:solidFill>
                <a:srgbClr val="000000"/>
              </a:solidFill>
              <a:effectLst/>
              <a:uFillTx/>
              <a:latin typeface="Calibri"/>
            </a:endParaRPr>
          </a:p>
        </p:txBody>
      </p:sp>
      <p:sp>
        <p:nvSpPr>
          <p:cNvPr id="368" name="PlaceHolder 1"/>
          <p:cNvSpPr>
            <a:spLocks noGrp="1" noRot="1" noChangeAspect="1"/>
          </p:cNvSpPr>
          <p:nvPr>
            <p:ph type="sldImg"/>
          </p:nvPr>
        </p:nvSpPr>
        <p:spPr>
          <a:xfrm>
            <a:off x="1143000" y="685800"/>
            <a:ext cx="4572000" cy="3429000"/>
          </a:xfrm>
          <a:prstGeom prst="rect">
            <a:avLst/>
          </a:prstGeom>
          <a:ln w="0">
            <a:noFill/>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947FAFE-88EB-4A14-9ACA-459A339896FB}" type="slidenum">
              <a:rPr lang="en-US" sz="1200" b="0" u="none" strike="noStrike">
                <a:solidFill>
                  <a:srgbClr val="000000"/>
                </a:solidFill>
                <a:effectLst/>
                <a:uFillTx/>
                <a:latin typeface="Times New Roman"/>
              </a:rPr>
              <a:t>4</a:t>
            </a:fld>
            <a:endParaRPr lang="en-US" sz="1200" b="0" u="none" strike="noStrike">
              <a:solidFill>
                <a:srgbClr val="000000"/>
              </a:solidFill>
              <a:effectLst/>
              <a:uFillTx/>
              <a:latin typeface="Calibri"/>
            </a:endParaRPr>
          </a:p>
        </p:txBody>
      </p:sp>
      <p:sp>
        <p:nvSpPr>
          <p:cNvPr id="370" name="PlaceHolder 1"/>
          <p:cNvSpPr>
            <a:spLocks noGrp="1" noRot="1" noChangeAspect="1"/>
          </p:cNvSpPr>
          <p:nvPr>
            <p:ph type="sldImg"/>
          </p:nvPr>
        </p:nvSpPr>
        <p:spPr>
          <a:xfrm>
            <a:off x="1143000" y="685800"/>
            <a:ext cx="4572000" cy="3429000"/>
          </a:xfrm>
          <a:prstGeom prst="rect">
            <a:avLst/>
          </a:prstGeom>
          <a:ln w="0">
            <a:noFill/>
          </a:ln>
        </p:spPr>
      </p:sp>
      <p:sp>
        <p:nvSpPr>
          <p:cNvPr id="371"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The Project Management Office Certification of Added Qualification (for PMPs) is designed to expand the project management profession within the Project Management Office industry and provide credentials that individuals and organizations can rely on.  It is also intended to support the attainment of practitioner's development and career goals by having a positive impact on their professional knowledge, performance, and project-related opportunities.</a:t>
            </a:r>
          </a:p>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http://www.pmi.org/prod/groups/public/documents/info/pdc_pmocaqhandbook.pdf</a:t>
            </a:r>
          </a:p>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4B23117-BC1E-439A-BC39-EF6B56E08663}" type="slidenum">
              <a:rPr lang="en-US" sz="1200" b="0" u="none" strike="noStrike">
                <a:solidFill>
                  <a:srgbClr val="000000"/>
                </a:solidFill>
                <a:effectLst/>
                <a:uFillTx/>
                <a:latin typeface="Times New Roman"/>
              </a:rPr>
              <a:t>5</a:t>
            </a:fld>
            <a:endParaRPr lang="en-US" sz="1200" b="0" u="none" strike="noStrike">
              <a:solidFill>
                <a:srgbClr val="000000"/>
              </a:solidFill>
              <a:effectLst/>
              <a:uFillTx/>
              <a:latin typeface="Calibri"/>
            </a:endParaRPr>
          </a:p>
        </p:txBody>
      </p:sp>
      <p:sp>
        <p:nvSpPr>
          <p:cNvPr id="373" name="PlaceHolder 1"/>
          <p:cNvSpPr>
            <a:spLocks noGrp="1" noRot="1" noChangeAspect="1"/>
          </p:cNvSpPr>
          <p:nvPr>
            <p:ph type="sldImg"/>
          </p:nvPr>
        </p:nvSpPr>
        <p:spPr>
          <a:xfrm>
            <a:off x="1143000" y="685800"/>
            <a:ext cx="4572000" cy="3429000"/>
          </a:xfrm>
          <a:prstGeom prst="rect">
            <a:avLst/>
          </a:prstGeom>
          <a:ln w="0">
            <a:noFill/>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9FB8A34-4AF5-467F-80E4-D9C3C0A5B509}" type="slidenum">
              <a:rPr lang="en-US" sz="1200" b="0" u="none" strike="noStrike">
                <a:solidFill>
                  <a:srgbClr val="000000"/>
                </a:solidFill>
                <a:effectLst/>
                <a:uFillTx/>
                <a:latin typeface="Times New Roman"/>
              </a:rPr>
              <a:t>6</a:t>
            </a:fld>
            <a:endParaRPr lang="en-US" sz="1200" b="0" u="none" strike="noStrike">
              <a:solidFill>
                <a:srgbClr val="000000"/>
              </a:solidFill>
              <a:effectLst/>
              <a:uFillTx/>
              <a:latin typeface="Calibri"/>
            </a:endParaRPr>
          </a:p>
        </p:txBody>
      </p:sp>
      <p:sp>
        <p:nvSpPr>
          <p:cNvPr id="375" name="PlaceHolder 1"/>
          <p:cNvSpPr>
            <a:spLocks noGrp="1" noRot="1" noChangeAspect="1"/>
          </p:cNvSpPr>
          <p:nvPr>
            <p:ph type="sldImg"/>
          </p:nvPr>
        </p:nvSpPr>
        <p:spPr>
          <a:xfrm>
            <a:off x="1143000" y="685800"/>
            <a:ext cx="4572000" cy="3429000"/>
          </a:xfrm>
          <a:prstGeom prst="rect">
            <a:avLst/>
          </a:prstGeom>
          <a:ln w="0">
            <a:noFill/>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64C55E8-568A-4AFD-A4A2-9DF010FEFE90}" type="slidenum">
              <a:rPr lang="en-US" sz="1200" b="0" u="none" strike="noStrike">
                <a:solidFill>
                  <a:srgbClr val="000000"/>
                </a:solidFill>
                <a:effectLst/>
                <a:uFillTx/>
                <a:latin typeface="Times New Roman"/>
              </a:rPr>
              <a:t>7</a:t>
            </a:fld>
            <a:endParaRPr lang="en-US" sz="1200" b="0" u="none" strike="noStrike">
              <a:solidFill>
                <a:srgbClr val="000000"/>
              </a:solidFill>
              <a:effectLst/>
              <a:uFillTx/>
              <a:latin typeface="Calibri"/>
            </a:endParaRPr>
          </a:p>
        </p:txBody>
      </p:sp>
      <p:sp>
        <p:nvSpPr>
          <p:cNvPr id="377" name="PlaceHolder 1"/>
          <p:cNvSpPr>
            <a:spLocks noGrp="1" noRot="1" noChangeAspect="1"/>
          </p:cNvSpPr>
          <p:nvPr>
            <p:ph type="sldImg"/>
          </p:nvPr>
        </p:nvSpPr>
        <p:spPr>
          <a:xfrm>
            <a:off x="1143000" y="685800"/>
            <a:ext cx="4572000" cy="3429000"/>
          </a:xfrm>
          <a:prstGeom prst="rect">
            <a:avLst/>
          </a:prstGeom>
          <a:ln w="0">
            <a:noFill/>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8BC6CBC-03AA-4680-9A75-DDEEF3B3AE04}" type="slidenum">
              <a:rPr lang="en-US" sz="1200" b="0" u="none" strike="noStrike">
                <a:solidFill>
                  <a:srgbClr val="000000"/>
                </a:solidFill>
                <a:effectLst/>
                <a:uFillTx/>
                <a:latin typeface="Times New Roman"/>
              </a:rPr>
              <a:t>8</a:t>
            </a:fld>
            <a:endParaRPr lang="en-US" sz="1200" b="0" u="none" strike="noStrike">
              <a:solidFill>
                <a:srgbClr val="000000"/>
              </a:solidFill>
              <a:effectLst/>
              <a:uFillTx/>
              <a:latin typeface="Calibri"/>
            </a:endParaRPr>
          </a:p>
        </p:txBody>
      </p:sp>
      <p:sp>
        <p:nvSpPr>
          <p:cNvPr id="379" name="PlaceHolder 1"/>
          <p:cNvSpPr>
            <a:spLocks noGrp="1" noRot="1" noChangeAspect="1"/>
          </p:cNvSpPr>
          <p:nvPr>
            <p:ph type="sldImg"/>
          </p:nvPr>
        </p:nvSpPr>
        <p:spPr>
          <a:xfrm>
            <a:off x="1143000" y="685800"/>
            <a:ext cx="4572000" cy="3429000"/>
          </a:xfrm>
          <a:prstGeom prst="rect">
            <a:avLst/>
          </a:prstGeom>
          <a:ln w="0">
            <a:noFill/>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F1536BC-7861-43FC-BB80-81C812E863E7}" type="slidenum">
              <a:rPr lang="en-US" sz="1200" b="0" u="none" strike="noStrike">
                <a:solidFill>
                  <a:srgbClr val="000000"/>
                </a:solidFill>
                <a:effectLst/>
                <a:uFillTx/>
                <a:latin typeface="Times New Roman"/>
              </a:rPr>
              <a:t>9</a:t>
            </a:fld>
            <a:endParaRPr lang="en-US" sz="1200" b="0" u="none" strike="noStrike">
              <a:solidFill>
                <a:srgbClr val="000000"/>
              </a:solidFill>
              <a:effectLst/>
              <a:uFillTx/>
              <a:latin typeface="Calibri"/>
            </a:endParaRPr>
          </a:p>
        </p:txBody>
      </p:sp>
      <p:sp>
        <p:nvSpPr>
          <p:cNvPr id="381" name="PlaceHolder 1"/>
          <p:cNvSpPr>
            <a:spLocks noGrp="1" noRot="1" noChangeAspect="1"/>
          </p:cNvSpPr>
          <p:nvPr>
            <p:ph type="sldImg"/>
          </p:nvPr>
        </p:nvSpPr>
        <p:spPr>
          <a:xfrm>
            <a:off x="1143000" y="685800"/>
            <a:ext cx="4572000" cy="3429000"/>
          </a:xfrm>
          <a:prstGeom prst="rect">
            <a:avLst/>
          </a:prstGeom>
          <a:ln w="0">
            <a:noFill/>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7BA136C-6BA5-4969-9C79-DE229F6E28A1}" type="slidenum">
              <a:rPr lang="en-US" sz="1200" b="0" u="none" strike="noStrike">
                <a:solidFill>
                  <a:srgbClr val="000000"/>
                </a:solidFill>
                <a:effectLst/>
                <a:uFillTx/>
                <a:latin typeface="Times New Roman"/>
              </a:rPr>
              <a:t>10</a:t>
            </a:fld>
            <a:endParaRPr lang="en-US" sz="1200" b="0" u="none" strike="noStrike">
              <a:solidFill>
                <a:srgbClr val="000000"/>
              </a:solidFill>
              <a:effectLst/>
              <a:uFillTx/>
              <a:latin typeface="Calibri"/>
            </a:endParaRPr>
          </a:p>
        </p:txBody>
      </p:sp>
      <p:sp>
        <p:nvSpPr>
          <p:cNvPr id="383" name="PlaceHolder 1"/>
          <p:cNvSpPr>
            <a:spLocks noGrp="1" noRot="1" noChangeAspect="1"/>
          </p:cNvSpPr>
          <p:nvPr>
            <p:ph type="sldImg"/>
          </p:nvPr>
        </p:nvSpPr>
        <p:spPr>
          <a:xfrm>
            <a:off x="1143000" y="685800"/>
            <a:ext cx="4572000" cy="3429000"/>
          </a:xfrm>
          <a:prstGeom prst="rect">
            <a:avLst/>
          </a:prstGeom>
          <a:ln w="0">
            <a:noFill/>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D4C2838-0ED9-466F-813C-70CE8CDFF6CB}" type="slidenum">
              <a:rPr lang="en-US" sz="1200" b="0" u="none" strike="noStrike">
                <a:solidFill>
                  <a:srgbClr val="000000"/>
                </a:solidFill>
                <a:effectLst/>
                <a:uFillTx/>
                <a:latin typeface="Times New Roman"/>
              </a:rPr>
              <a:t>11</a:t>
            </a:fld>
            <a:endParaRPr lang="en-US" sz="1200" b="0" u="none" strike="noStrike">
              <a:solidFill>
                <a:srgbClr val="000000"/>
              </a:solidFill>
              <a:effectLst/>
              <a:uFillTx/>
              <a:latin typeface="Calibri"/>
            </a:endParaRPr>
          </a:p>
        </p:txBody>
      </p:sp>
      <p:sp>
        <p:nvSpPr>
          <p:cNvPr id="385" name="PlaceHolder 1"/>
          <p:cNvSpPr>
            <a:spLocks noGrp="1" noRot="1" noChangeAspect="1"/>
          </p:cNvSpPr>
          <p:nvPr>
            <p:ph type="sldImg"/>
          </p:nvPr>
        </p:nvSpPr>
        <p:spPr>
          <a:xfrm>
            <a:off x="1143000" y="685800"/>
            <a:ext cx="4572000" cy="3429000"/>
          </a:xfrm>
          <a:prstGeom prst="rect">
            <a:avLst/>
          </a:prstGeom>
          <a:ln w="0">
            <a:noFill/>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27A368A-26E3-4EA1-A1EB-3DD5534B6EBA}" type="slidenum">
              <a:rPr lang="en-US" sz="1200" b="0" u="none" strike="noStrike">
                <a:solidFill>
                  <a:srgbClr val="000000"/>
                </a:solidFill>
                <a:effectLst/>
                <a:uFillTx/>
                <a:latin typeface="Times New Roman"/>
              </a:rPr>
              <a:t>12</a:t>
            </a:fld>
            <a:endParaRPr lang="en-US" sz="1200" b="0" u="none" strike="noStrike">
              <a:solidFill>
                <a:srgbClr val="000000"/>
              </a:solidFill>
              <a:effectLst/>
              <a:uFillTx/>
              <a:latin typeface="Calibri"/>
            </a:endParaRPr>
          </a:p>
        </p:txBody>
      </p:sp>
      <p:sp>
        <p:nvSpPr>
          <p:cNvPr id="387" name="PlaceHolder 1"/>
          <p:cNvSpPr>
            <a:spLocks noGrp="1" noRot="1" noChangeAspect="1"/>
          </p:cNvSpPr>
          <p:nvPr>
            <p:ph type="sldImg"/>
          </p:nvPr>
        </p:nvSpPr>
        <p:spPr>
          <a:xfrm>
            <a:off x="1143000" y="685800"/>
            <a:ext cx="4572000" cy="3429000"/>
          </a:xfrm>
          <a:prstGeom prst="rect">
            <a:avLst/>
          </a:prstGeom>
          <a:ln w="0">
            <a:noFill/>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04283C9-6353-44B4-9C5D-B4A3E847891D}" type="slidenum">
              <a:rPr lang="en-US" sz="1200" b="0" u="none" strike="noStrike">
                <a:solidFill>
                  <a:srgbClr val="000000"/>
                </a:solidFill>
                <a:effectLst/>
                <a:uFillTx/>
                <a:latin typeface="Times New Roman"/>
              </a:rPr>
              <a:t>13</a:t>
            </a:fld>
            <a:endParaRPr lang="en-US" sz="1200" b="0" u="none" strike="noStrike">
              <a:solidFill>
                <a:srgbClr val="000000"/>
              </a:solidFill>
              <a:effectLst/>
              <a:uFillTx/>
              <a:latin typeface="Calibri"/>
            </a:endParaRPr>
          </a:p>
        </p:txBody>
      </p:sp>
      <p:sp>
        <p:nvSpPr>
          <p:cNvPr id="389" name="PlaceHolder 1"/>
          <p:cNvSpPr>
            <a:spLocks noGrp="1" noRot="1" noChangeAspect="1"/>
          </p:cNvSpPr>
          <p:nvPr>
            <p:ph type="sldImg"/>
          </p:nvPr>
        </p:nvSpPr>
        <p:spPr>
          <a:xfrm>
            <a:off x="1143000" y="685800"/>
            <a:ext cx="4572000" cy="3429000"/>
          </a:xfrm>
          <a:prstGeom prst="rect">
            <a:avLst/>
          </a:prstGeom>
          <a:ln w="0">
            <a:noFill/>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5B12472-A0E6-4003-B47F-33E1B261A9A4}" type="slidenum">
              <a:rPr lang="en-US" sz="1200" b="0" u="none" strike="noStrike">
                <a:solidFill>
                  <a:srgbClr val="000000"/>
                </a:solidFill>
                <a:effectLst/>
                <a:uFillTx/>
                <a:latin typeface="Times New Roman"/>
              </a:rPr>
              <a:t>14</a:t>
            </a:fld>
            <a:endParaRPr lang="en-US" sz="1200" b="0" u="none" strike="noStrike">
              <a:solidFill>
                <a:srgbClr val="000000"/>
              </a:solidFill>
              <a:effectLst/>
              <a:uFillTx/>
              <a:latin typeface="Calibri"/>
            </a:endParaRPr>
          </a:p>
        </p:txBody>
      </p:sp>
      <p:sp>
        <p:nvSpPr>
          <p:cNvPr id="391" name="PlaceHolder 1"/>
          <p:cNvSpPr>
            <a:spLocks noGrp="1" noRot="1" noChangeAspect="1"/>
          </p:cNvSpPr>
          <p:nvPr>
            <p:ph type="sldImg"/>
          </p:nvPr>
        </p:nvSpPr>
        <p:spPr>
          <a:xfrm>
            <a:off x="1143000" y="685800"/>
            <a:ext cx="4572000" cy="3429000"/>
          </a:xfrm>
          <a:prstGeom prst="rect">
            <a:avLst/>
          </a:prstGeom>
          <a:ln w="0">
            <a:noFill/>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2A63767-A461-4F21-9FF0-3E74D25D0F29}" type="slidenum">
              <a:rPr lang="en-US" sz="1200" b="0" u="none" strike="noStrike">
                <a:solidFill>
                  <a:srgbClr val="000000"/>
                </a:solidFill>
                <a:effectLst/>
                <a:uFillTx/>
                <a:latin typeface="Times New Roman"/>
              </a:rPr>
              <a:t>15</a:t>
            </a:fld>
            <a:endParaRPr lang="en-US" sz="1200" b="0" u="none" strike="noStrike">
              <a:solidFill>
                <a:srgbClr val="000000"/>
              </a:solidFill>
              <a:effectLst/>
              <a:uFillTx/>
              <a:latin typeface="Calibri"/>
            </a:endParaRPr>
          </a:p>
        </p:txBody>
      </p:sp>
      <p:sp>
        <p:nvSpPr>
          <p:cNvPr id="393" name="PlaceHolder 1"/>
          <p:cNvSpPr>
            <a:spLocks noGrp="1" noRot="1" noChangeAspect="1"/>
          </p:cNvSpPr>
          <p:nvPr>
            <p:ph type="sldImg"/>
          </p:nvPr>
        </p:nvSpPr>
        <p:spPr>
          <a:xfrm>
            <a:off x="1143000" y="685800"/>
            <a:ext cx="4572000" cy="3429000"/>
          </a:xfrm>
          <a:prstGeom prst="rect">
            <a:avLst/>
          </a:prstGeom>
          <a:ln w="0">
            <a:noFill/>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9C8E463-63F0-4748-80A1-3E84D2A7AE48}" type="slidenum">
              <a:rPr lang="en-US" sz="1200" b="0" u="none" strike="noStrike">
                <a:solidFill>
                  <a:srgbClr val="000000"/>
                </a:solidFill>
                <a:effectLst/>
                <a:uFillTx/>
                <a:latin typeface="Times New Roman"/>
              </a:rPr>
              <a:t>17</a:t>
            </a:fld>
            <a:endParaRPr lang="en-US" sz="1200" b="0" u="none" strike="noStrike">
              <a:solidFill>
                <a:srgbClr val="000000"/>
              </a:solidFill>
              <a:effectLst/>
              <a:uFillTx/>
              <a:latin typeface="Calibri"/>
            </a:endParaRPr>
          </a:p>
        </p:txBody>
      </p:sp>
      <p:sp>
        <p:nvSpPr>
          <p:cNvPr id="395"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056AB97-4DD2-43F8-8C6C-4A7ADA2606D2}" type="slidenum">
              <a:rPr lang="en-US" sz="1200" b="0" u="none" strike="noStrike">
                <a:solidFill>
                  <a:srgbClr val="000000"/>
                </a:solidFill>
                <a:effectLst/>
                <a:uFillTx/>
                <a:latin typeface="Arial"/>
              </a:rPr>
              <a:t>17</a:t>
            </a:fld>
            <a:endParaRPr lang="en-US" sz="1200" b="0" u="none" strike="noStrike">
              <a:solidFill>
                <a:srgbClr val="000000"/>
              </a:solidFill>
              <a:effectLst/>
              <a:uFillTx/>
              <a:latin typeface="Calibri"/>
            </a:endParaRPr>
          </a:p>
        </p:txBody>
      </p:sp>
      <p:sp>
        <p:nvSpPr>
          <p:cNvPr id="396" name="PlaceHolder 1"/>
          <p:cNvSpPr>
            <a:spLocks noGrp="1" noRot="1" noChangeAspect="1"/>
          </p:cNvSpPr>
          <p:nvPr>
            <p:ph type="sldImg"/>
          </p:nvPr>
        </p:nvSpPr>
        <p:spPr>
          <a:xfrm>
            <a:off x="1143000" y="685800"/>
            <a:ext cx="4572000" cy="3429000"/>
          </a:xfrm>
          <a:prstGeom prst="rect">
            <a:avLst/>
          </a:prstGeom>
          <a:ln w="0">
            <a:noFill/>
          </a:ln>
        </p:spPr>
      </p:sp>
      <p:sp>
        <p:nvSpPr>
          <p:cNvPr id="397" name="PlaceHolder 2"/>
          <p:cNvSpPr>
            <a:spLocks noGrp="1"/>
          </p:cNvSpPr>
          <p:nvPr>
            <p:ph type="body"/>
          </p:nvPr>
        </p:nvSpPr>
        <p:spPr>
          <a:xfrm>
            <a:off x="685800" y="4343400"/>
            <a:ext cx="5486400" cy="4114800"/>
          </a:xfrm>
          <a:prstGeom prst="rect">
            <a:avLst/>
          </a:prstGeom>
          <a:noFill/>
          <a:ln w="0">
            <a:noFill/>
          </a:ln>
        </p:spPr>
        <p:txBody>
          <a:bodyPr lIns="0" tIns="0" rIns="0" bIns="0" anchor="t">
            <a:noAutofit/>
          </a:bodyPr>
          <a:lstStyle/>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D122B8E-E834-4927-AC30-3FDF79974FD0}" type="slidenum">
              <a:rPr lang="en-US" sz="1200" b="0" u="none" strike="noStrike">
                <a:solidFill>
                  <a:srgbClr val="000000"/>
                </a:solidFill>
                <a:effectLst/>
                <a:uFillTx/>
                <a:latin typeface="Times New Roman"/>
              </a:rPr>
              <a:t>18</a:t>
            </a:fld>
            <a:endParaRPr lang="en-US" sz="1200" b="0" u="none" strike="noStrike">
              <a:solidFill>
                <a:srgbClr val="000000"/>
              </a:solidFill>
              <a:effectLst/>
              <a:uFillTx/>
              <a:latin typeface="Calibri"/>
            </a:endParaRPr>
          </a:p>
        </p:txBody>
      </p:sp>
      <p:sp>
        <p:nvSpPr>
          <p:cNvPr id="399"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B0F9335-74E7-4E47-895C-14A40A291F05}" type="slidenum">
              <a:rPr lang="en-US" sz="1200" b="0" u="none" strike="noStrike">
                <a:solidFill>
                  <a:srgbClr val="000000"/>
                </a:solidFill>
                <a:effectLst/>
                <a:uFillTx/>
                <a:latin typeface="Arial"/>
              </a:rPr>
              <a:t>18</a:t>
            </a:fld>
            <a:endParaRPr lang="en-US" sz="1200" b="0" u="none" strike="noStrike">
              <a:solidFill>
                <a:srgbClr val="000000"/>
              </a:solidFill>
              <a:effectLst/>
              <a:uFillTx/>
              <a:latin typeface="Calibri"/>
            </a:endParaRPr>
          </a:p>
        </p:txBody>
      </p:sp>
      <p:sp>
        <p:nvSpPr>
          <p:cNvPr id="400" name="PlaceHolder 1"/>
          <p:cNvSpPr>
            <a:spLocks noGrp="1" noRot="1" noChangeAspect="1"/>
          </p:cNvSpPr>
          <p:nvPr>
            <p:ph type="sldImg"/>
          </p:nvPr>
        </p:nvSpPr>
        <p:spPr>
          <a:xfrm>
            <a:off x="1143000" y="685800"/>
            <a:ext cx="4572000" cy="3429000"/>
          </a:xfrm>
          <a:prstGeom prst="rect">
            <a:avLst/>
          </a:prstGeom>
          <a:ln w="0">
            <a:noFill/>
          </a:ln>
        </p:spPr>
      </p:sp>
      <p:sp>
        <p:nvSpPr>
          <p:cNvPr id="401" name="PlaceHolder 2"/>
          <p:cNvSpPr>
            <a:spLocks noGrp="1"/>
          </p:cNvSpPr>
          <p:nvPr>
            <p:ph type="body"/>
          </p:nvPr>
        </p:nvSpPr>
        <p:spPr>
          <a:xfrm>
            <a:off x="685800" y="4343400"/>
            <a:ext cx="5486400" cy="4114800"/>
          </a:xfrm>
          <a:prstGeom prst="rect">
            <a:avLst/>
          </a:prstGeom>
          <a:noFill/>
          <a:ln w="0">
            <a:noFill/>
          </a:ln>
        </p:spPr>
        <p:txBody>
          <a:bodyPr lIns="0" tIns="0" rIns="0" bIns="0" anchor="t">
            <a:noAutofit/>
          </a:bodyPr>
          <a:lstStyle/>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E03C1EE-1B02-40B7-9B8A-3C65B35A5956}" type="slidenum">
              <a:rPr lang="en-US" sz="1200" b="0" u="none" strike="noStrike">
                <a:solidFill>
                  <a:srgbClr val="000000"/>
                </a:solidFill>
                <a:effectLst/>
                <a:uFillTx/>
                <a:latin typeface="Times New Roman"/>
              </a:rPr>
              <a:t>19</a:t>
            </a:fld>
            <a:endParaRPr lang="en-US" sz="1200" b="0" u="none" strike="noStrike">
              <a:solidFill>
                <a:srgbClr val="000000"/>
              </a:solidFill>
              <a:effectLst/>
              <a:uFillTx/>
              <a:latin typeface="Calibri"/>
            </a:endParaRPr>
          </a:p>
        </p:txBody>
      </p:sp>
      <p:sp>
        <p:nvSpPr>
          <p:cNvPr id="403"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4556323-9CF3-4AC8-A2EF-DE925BA2E8D7}" type="slidenum">
              <a:rPr lang="en-US" sz="1200" b="0" u="none" strike="noStrike">
                <a:solidFill>
                  <a:srgbClr val="000000"/>
                </a:solidFill>
                <a:effectLst/>
                <a:uFillTx/>
                <a:latin typeface="Arial"/>
              </a:rPr>
              <a:t>19</a:t>
            </a:fld>
            <a:endParaRPr lang="en-US" sz="1200" b="0" u="none" strike="noStrike">
              <a:solidFill>
                <a:srgbClr val="000000"/>
              </a:solidFill>
              <a:effectLst/>
              <a:uFillTx/>
              <a:latin typeface="Calibri"/>
            </a:endParaRPr>
          </a:p>
        </p:txBody>
      </p:sp>
      <p:sp>
        <p:nvSpPr>
          <p:cNvPr id="404" name="PlaceHolder 1"/>
          <p:cNvSpPr>
            <a:spLocks noGrp="1" noRot="1" noChangeAspect="1"/>
          </p:cNvSpPr>
          <p:nvPr>
            <p:ph type="sldImg"/>
          </p:nvPr>
        </p:nvSpPr>
        <p:spPr>
          <a:xfrm>
            <a:off x="1143000" y="685800"/>
            <a:ext cx="4572000" cy="3429000"/>
          </a:xfrm>
          <a:prstGeom prst="rect">
            <a:avLst/>
          </a:prstGeom>
          <a:ln w="0">
            <a:noFill/>
          </a:ln>
        </p:spPr>
      </p:sp>
      <p:sp>
        <p:nvSpPr>
          <p:cNvPr id="405" name="PlaceHolder 2"/>
          <p:cNvSpPr>
            <a:spLocks noGrp="1"/>
          </p:cNvSpPr>
          <p:nvPr>
            <p:ph type="body"/>
          </p:nvPr>
        </p:nvSpPr>
        <p:spPr>
          <a:xfrm>
            <a:off x="685800" y="4343400"/>
            <a:ext cx="5486400" cy="4114800"/>
          </a:xfrm>
          <a:prstGeom prst="rect">
            <a:avLst/>
          </a:prstGeom>
          <a:noFill/>
          <a:ln w="0">
            <a:noFill/>
          </a:ln>
        </p:spPr>
        <p:txBody>
          <a:bodyPr lIns="0" tIns="0" rIns="0" bIns="0" anchor="t">
            <a:noAutofit/>
          </a:bodyPr>
          <a:lstStyle/>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82551AB-0716-42D6-BCB7-3E14FBB154B5}" type="slidenum">
              <a:rPr lang="en-US" sz="1200" b="0" u="none" strike="noStrike">
                <a:solidFill>
                  <a:srgbClr val="000000"/>
                </a:solidFill>
                <a:effectLst/>
                <a:uFillTx/>
                <a:latin typeface="Times New Roman"/>
              </a:rPr>
              <a:t>20</a:t>
            </a:fld>
            <a:endParaRPr lang="en-US" sz="1200" b="0" u="none" strike="noStrike">
              <a:solidFill>
                <a:srgbClr val="000000"/>
              </a:solidFill>
              <a:effectLst/>
              <a:uFillTx/>
              <a:latin typeface="Calibri"/>
            </a:endParaRPr>
          </a:p>
        </p:txBody>
      </p:sp>
      <p:sp>
        <p:nvSpPr>
          <p:cNvPr id="407"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31E6852-8B4D-4088-90CF-3046B9A8F5CC}" type="slidenum">
              <a:rPr lang="en-US" sz="1200" b="0" u="none" strike="noStrike">
                <a:solidFill>
                  <a:srgbClr val="000000"/>
                </a:solidFill>
                <a:effectLst/>
                <a:uFillTx/>
                <a:latin typeface="Arial"/>
              </a:rPr>
              <a:t>20</a:t>
            </a:fld>
            <a:endParaRPr lang="en-US" sz="1200" b="0" u="none" strike="noStrike">
              <a:solidFill>
                <a:srgbClr val="000000"/>
              </a:solidFill>
              <a:effectLst/>
              <a:uFillTx/>
              <a:latin typeface="Calibri"/>
            </a:endParaRPr>
          </a:p>
        </p:txBody>
      </p:sp>
      <p:sp>
        <p:nvSpPr>
          <p:cNvPr id="408" name="PlaceHolder 1"/>
          <p:cNvSpPr>
            <a:spLocks noGrp="1" noRot="1" noChangeAspect="1"/>
          </p:cNvSpPr>
          <p:nvPr>
            <p:ph type="sldImg"/>
          </p:nvPr>
        </p:nvSpPr>
        <p:spPr>
          <a:xfrm>
            <a:off x="1143000" y="685800"/>
            <a:ext cx="4572000" cy="3429000"/>
          </a:xfrm>
          <a:prstGeom prst="rect">
            <a:avLst/>
          </a:prstGeom>
          <a:ln w="0">
            <a:noFill/>
          </a:ln>
        </p:spPr>
      </p:sp>
      <p:sp>
        <p:nvSpPr>
          <p:cNvPr id="409"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Matrix and distributed orgs have problems with understanding all but highly visible projects.  To start using PPM</a:t>
            </a:r>
          </a:p>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a:p>
            <a:pPr>
              <a:spcBef>
                <a:spcPts val="451"/>
              </a:spcBef>
              <a:buClr>
                <a:srgbClr val="000000"/>
              </a:buClr>
              <a:buFont typeface="Times New Roman"/>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Consolidate…single repository of existing projects</a:t>
            </a:r>
          </a:p>
          <a:p>
            <a:pPr>
              <a:spcBef>
                <a:spcPts val="451"/>
              </a:spcBef>
              <a:buClr>
                <a:srgbClr val="000000"/>
              </a:buClr>
              <a:buFont typeface="Times New Roman"/>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Categorize .  Consistent categories to align projects with strategy</a:t>
            </a:r>
          </a:p>
          <a:p>
            <a:pPr>
              <a:spcBef>
                <a:spcPts val="451"/>
              </a:spcBef>
              <a:buClr>
                <a:srgbClr val="000000"/>
              </a:buClr>
              <a:buFont typeface="Times New Roman"/>
              <a:buAutoNum type="arabicPeriod"/>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Remove redundancies and irrelevant projects</a:t>
            </a:r>
          </a:p>
          <a:p>
            <a:pPr indent="0">
              <a:spcBef>
                <a:spcPts val="451"/>
              </a:spcBef>
              <a:buNone/>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THEN</a:t>
            </a:r>
          </a:p>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Organize… look at categories and programs to see how work is balanced … continual monitoring  Real time</a:t>
            </a:r>
          </a:p>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Determine practices and policies.  Standard methods for intiitation, justification, methodologies</a:t>
            </a:r>
          </a:p>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Analyze and measure</a:t>
            </a:r>
          </a:p>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Create visibility</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BE41343-48FC-4930-9D15-9A9552AB99D4}" type="slidenum">
              <a:rPr lang="en-US" sz="1200" b="0" u="none" strike="noStrike">
                <a:solidFill>
                  <a:srgbClr val="000000"/>
                </a:solidFill>
                <a:effectLst/>
                <a:uFillTx/>
                <a:latin typeface="Times New Roman"/>
              </a:rPr>
              <a:t>21</a:t>
            </a:fld>
            <a:endParaRPr lang="en-US" sz="1200" b="0" u="none" strike="noStrike">
              <a:solidFill>
                <a:srgbClr val="000000"/>
              </a:solidFill>
              <a:effectLst/>
              <a:uFillTx/>
              <a:latin typeface="Calibri"/>
            </a:endParaRPr>
          </a:p>
        </p:txBody>
      </p:sp>
      <p:sp>
        <p:nvSpPr>
          <p:cNvPr id="411"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AC6C3EB-131E-49AA-AAC7-6A649A572711}" type="slidenum">
              <a:rPr lang="en-US" sz="1200" b="0" u="none" strike="noStrike">
                <a:solidFill>
                  <a:srgbClr val="000000"/>
                </a:solidFill>
                <a:effectLst/>
                <a:uFillTx/>
                <a:latin typeface="Arial"/>
              </a:rPr>
              <a:t>21</a:t>
            </a:fld>
            <a:endParaRPr lang="en-US" sz="1200" b="0" u="none" strike="noStrike">
              <a:solidFill>
                <a:srgbClr val="000000"/>
              </a:solidFill>
              <a:effectLst/>
              <a:uFillTx/>
              <a:latin typeface="Calibri"/>
            </a:endParaRPr>
          </a:p>
        </p:txBody>
      </p:sp>
      <p:sp>
        <p:nvSpPr>
          <p:cNvPr id="412" name="PlaceHolder 1"/>
          <p:cNvSpPr>
            <a:spLocks noGrp="1" noRot="1" noChangeAspect="1"/>
          </p:cNvSpPr>
          <p:nvPr>
            <p:ph type="sldImg"/>
          </p:nvPr>
        </p:nvSpPr>
        <p:spPr>
          <a:xfrm>
            <a:off x="1143000" y="685800"/>
            <a:ext cx="4572000" cy="3429000"/>
          </a:xfrm>
          <a:prstGeom prst="rect">
            <a:avLst/>
          </a:prstGeom>
          <a:ln w="0">
            <a:noFill/>
          </a:ln>
        </p:spPr>
      </p:sp>
      <p:sp>
        <p:nvSpPr>
          <p:cNvPr id="413"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Question:  Who owns the PPM</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4EB0AAF-76A5-4F1D-8174-F927A2831AD4}" type="slidenum">
              <a:rPr lang="en-US" sz="1200" b="0" u="none" strike="noStrike">
                <a:solidFill>
                  <a:srgbClr val="000000"/>
                </a:solidFill>
                <a:effectLst/>
                <a:uFillTx/>
                <a:latin typeface="Times New Roman"/>
              </a:rPr>
              <a:t>22</a:t>
            </a:fld>
            <a:endParaRPr lang="en-US" sz="1200" b="0" u="none" strike="noStrike">
              <a:solidFill>
                <a:srgbClr val="000000"/>
              </a:solidFill>
              <a:effectLst/>
              <a:uFillTx/>
              <a:latin typeface="Calibri"/>
            </a:endParaRPr>
          </a:p>
        </p:txBody>
      </p:sp>
      <p:sp>
        <p:nvSpPr>
          <p:cNvPr id="415"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04A8BD8-5A33-41D0-B7A8-CFFAE8F203BA}" type="slidenum">
              <a:rPr lang="en-US" sz="1200" b="0" u="none" strike="noStrike">
                <a:solidFill>
                  <a:srgbClr val="000000"/>
                </a:solidFill>
                <a:effectLst/>
                <a:uFillTx/>
                <a:latin typeface="Arial"/>
              </a:rPr>
              <a:t>22</a:t>
            </a:fld>
            <a:endParaRPr lang="en-US" sz="1200" b="0" u="none" strike="noStrike">
              <a:solidFill>
                <a:srgbClr val="000000"/>
              </a:solidFill>
              <a:effectLst/>
              <a:uFillTx/>
              <a:latin typeface="Calibri"/>
            </a:endParaRPr>
          </a:p>
        </p:txBody>
      </p:sp>
      <p:sp>
        <p:nvSpPr>
          <p:cNvPr id="416" name="PlaceHolder 1"/>
          <p:cNvSpPr>
            <a:spLocks noGrp="1" noRot="1" noChangeAspect="1"/>
          </p:cNvSpPr>
          <p:nvPr>
            <p:ph type="sldImg"/>
          </p:nvPr>
        </p:nvSpPr>
        <p:spPr>
          <a:xfrm>
            <a:off x="1143000" y="685800"/>
            <a:ext cx="4572000" cy="3429000"/>
          </a:xfrm>
          <a:prstGeom prst="rect">
            <a:avLst/>
          </a:prstGeom>
          <a:ln w="0">
            <a:noFill/>
          </a:ln>
        </p:spPr>
      </p:sp>
      <p:sp>
        <p:nvSpPr>
          <p:cNvPr id="417" name="PlaceHolder 2"/>
          <p:cNvSpPr>
            <a:spLocks noGrp="1"/>
          </p:cNvSpPr>
          <p:nvPr>
            <p:ph type="body"/>
          </p:nvPr>
        </p:nvSpPr>
        <p:spPr>
          <a:xfrm>
            <a:off x="685800" y="4343400"/>
            <a:ext cx="5486400" cy="4114800"/>
          </a:xfrm>
          <a:prstGeom prst="rect">
            <a:avLst/>
          </a:prstGeom>
          <a:noFill/>
          <a:ln w="0">
            <a:noFill/>
          </a:ln>
        </p:spPr>
        <p:txBody>
          <a:bodyPr lIns="0" tIns="0" rIns="0" bIns="0" anchor="t">
            <a:noAutofit/>
          </a:bodyPr>
          <a:lstStyle/>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BD84EE4-1EFF-43EE-A97D-004B100F0ED5}" type="slidenum">
              <a:rPr lang="en-US" sz="1200" b="0" u="none" strike="noStrike">
                <a:solidFill>
                  <a:srgbClr val="000000"/>
                </a:solidFill>
                <a:effectLst/>
                <a:uFillTx/>
                <a:latin typeface="Times New Roman"/>
              </a:rPr>
              <a:t>23</a:t>
            </a:fld>
            <a:endParaRPr lang="en-US" sz="1200" b="0" u="none" strike="noStrike">
              <a:solidFill>
                <a:srgbClr val="000000"/>
              </a:solidFill>
              <a:effectLst/>
              <a:uFillTx/>
              <a:latin typeface="Calibri"/>
            </a:endParaRPr>
          </a:p>
        </p:txBody>
      </p:sp>
      <p:sp>
        <p:nvSpPr>
          <p:cNvPr id="419"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578335C-D072-4B6F-9BBA-50336BE1B9BE}" type="slidenum">
              <a:rPr lang="en-US" sz="1200" b="0" u="none" strike="noStrike">
                <a:solidFill>
                  <a:srgbClr val="000000"/>
                </a:solidFill>
                <a:effectLst/>
                <a:uFillTx/>
                <a:latin typeface="Arial"/>
              </a:rPr>
              <a:t>23</a:t>
            </a:fld>
            <a:endParaRPr lang="en-US" sz="1200" b="0" u="none" strike="noStrike">
              <a:solidFill>
                <a:srgbClr val="000000"/>
              </a:solidFill>
              <a:effectLst/>
              <a:uFillTx/>
              <a:latin typeface="Calibri"/>
            </a:endParaRPr>
          </a:p>
        </p:txBody>
      </p:sp>
      <p:sp>
        <p:nvSpPr>
          <p:cNvPr id="420" name="PlaceHolder 1"/>
          <p:cNvSpPr>
            <a:spLocks noGrp="1" noRot="1" noChangeAspect="1"/>
          </p:cNvSpPr>
          <p:nvPr>
            <p:ph type="sldImg"/>
          </p:nvPr>
        </p:nvSpPr>
        <p:spPr>
          <a:xfrm>
            <a:off x="1143000" y="685800"/>
            <a:ext cx="4572000" cy="3429000"/>
          </a:xfrm>
          <a:prstGeom prst="rect">
            <a:avLst/>
          </a:prstGeom>
          <a:ln w="0">
            <a:noFill/>
          </a:ln>
        </p:spPr>
      </p:sp>
      <p:sp>
        <p:nvSpPr>
          <p:cNvPr id="421" name="PlaceHolder 2"/>
          <p:cNvSpPr>
            <a:spLocks noGrp="1"/>
          </p:cNvSpPr>
          <p:nvPr>
            <p:ph type="body"/>
          </p:nvPr>
        </p:nvSpPr>
        <p:spPr>
          <a:xfrm>
            <a:off x="685800" y="4343400"/>
            <a:ext cx="5486400" cy="4114800"/>
          </a:xfrm>
          <a:prstGeom prst="rect">
            <a:avLst/>
          </a:prstGeom>
          <a:noFill/>
          <a:ln w="0">
            <a:noFill/>
          </a:ln>
        </p:spPr>
        <p:txBody>
          <a:bodyPr lIns="0" tIns="0" rIns="0" bIns="0" anchor="t">
            <a:noAutofit/>
          </a:bodyPr>
          <a:lstStyle/>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32B8473-E001-4398-AB05-54B26DD1A3EB}" type="slidenum">
              <a:rPr lang="en-US" sz="1200" b="0" u="none" strike="noStrike">
                <a:solidFill>
                  <a:srgbClr val="000000"/>
                </a:solidFill>
                <a:effectLst/>
                <a:uFillTx/>
                <a:latin typeface="Times New Roman"/>
              </a:rPr>
              <a:t>24</a:t>
            </a:fld>
            <a:endParaRPr lang="en-US" sz="1200" b="0" u="none" strike="noStrike">
              <a:solidFill>
                <a:srgbClr val="000000"/>
              </a:solidFill>
              <a:effectLst/>
              <a:uFillTx/>
              <a:latin typeface="Calibri"/>
            </a:endParaRPr>
          </a:p>
        </p:txBody>
      </p:sp>
      <p:sp>
        <p:nvSpPr>
          <p:cNvPr id="423"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738C897-4821-44E9-BD8E-52E0AFE6DA82}" type="slidenum">
              <a:rPr lang="en-US" sz="1200" b="0" u="none" strike="noStrike">
                <a:solidFill>
                  <a:srgbClr val="000000"/>
                </a:solidFill>
                <a:effectLst/>
                <a:uFillTx/>
                <a:latin typeface="Arial"/>
              </a:rPr>
              <a:t>24</a:t>
            </a:fld>
            <a:endParaRPr lang="en-US" sz="1200" b="0" u="none" strike="noStrike">
              <a:solidFill>
                <a:srgbClr val="000000"/>
              </a:solidFill>
              <a:effectLst/>
              <a:uFillTx/>
              <a:latin typeface="Calibri"/>
            </a:endParaRPr>
          </a:p>
        </p:txBody>
      </p:sp>
      <p:sp>
        <p:nvSpPr>
          <p:cNvPr id="424" name="PlaceHolder 1"/>
          <p:cNvSpPr>
            <a:spLocks noGrp="1" noRot="1" noChangeAspect="1"/>
          </p:cNvSpPr>
          <p:nvPr>
            <p:ph type="sldImg"/>
          </p:nvPr>
        </p:nvSpPr>
        <p:spPr>
          <a:xfrm>
            <a:off x="1143000" y="685800"/>
            <a:ext cx="4572000" cy="3429000"/>
          </a:xfrm>
          <a:prstGeom prst="rect">
            <a:avLst/>
          </a:prstGeom>
          <a:ln w="0">
            <a:noFill/>
          </a:ln>
        </p:spPr>
      </p:sp>
      <p:sp>
        <p:nvSpPr>
          <p:cNvPr id="425" name="PlaceHolder 2"/>
          <p:cNvSpPr>
            <a:spLocks noGrp="1"/>
          </p:cNvSpPr>
          <p:nvPr>
            <p:ph type="body"/>
          </p:nvPr>
        </p:nvSpPr>
        <p:spPr>
          <a:xfrm>
            <a:off x="685800" y="4343400"/>
            <a:ext cx="5486400" cy="4114800"/>
          </a:xfrm>
          <a:prstGeom prst="rect">
            <a:avLst/>
          </a:prstGeom>
          <a:noFill/>
          <a:ln w="0">
            <a:noFill/>
          </a:ln>
        </p:spPr>
        <p:txBody>
          <a:bodyPr lIns="0" tIns="0" rIns="0" bIns="0" anchor="t">
            <a:noAutofit/>
          </a:bodyPr>
          <a:lstStyle/>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6"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4ADFD79-8EF6-4078-A59B-DCA90A7DD0F0}" type="slidenum">
              <a:rPr lang="en-US" sz="1200" b="0" u="none" strike="noStrike">
                <a:solidFill>
                  <a:srgbClr val="000000"/>
                </a:solidFill>
                <a:effectLst/>
                <a:uFillTx/>
                <a:latin typeface="Times New Roman"/>
              </a:rPr>
              <a:t>25</a:t>
            </a:fld>
            <a:endParaRPr lang="en-US" sz="1200" b="0" u="none" strike="noStrike">
              <a:solidFill>
                <a:srgbClr val="000000"/>
              </a:solidFill>
              <a:effectLst/>
              <a:uFillTx/>
              <a:latin typeface="Calibri"/>
            </a:endParaRPr>
          </a:p>
        </p:txBody>
      </p:sp>
      <p:sp>
        <p:nvSpPr>
          <p:cNvPr id="427"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C232121-977E-4333-84DF-CDD1D2E0613D}" type="slidenum">
              <a:rPr lang="en-US" sz="1200" b="0" u="none" strike="noStrike">
                <a:solidFill>
                  <a:srgbClr val="000000"/>
                </a:solidFill>
                <a:effectLst/>
                <a:uFillTx/>
                <a:latin typeface="Arial"/>
              </a:rPr>
              <a:t>25</a:t>
            </a:fld>
            <a:endParaRPr lang="en-US" sz="1200" b="0" u="none" strike="noStrike">
              <a:solidFill>
                <a:srgbClr val="000000"/>
              </a:solidFill>
              <a:effectLst/>
              <a:uFillTx/>
              <a:latin typeface="Calibri"/>
            </a:endParaRPr>
          </a:p>
        </p:txBody>
      </p:sp>
      <p:sp>
        <p:nvSpPr>
          <p:cNvPr id="428" name="PlaceHolder 1"/>
          <p:cNvSpPr>
            <a:spLocks noGrp="1" noRot="1" noChangeAspect="1"/>
          </p:cNvSpPr>
          <p:nvPr>
            <p:ph type="sldImg"/>
          </p:nvPr>
        </p:nvSpPr>
        <p:spPr>
          <a:xfrm>
            <a:off x="1143000" y="685800"/>
            <a:ext cx="4572000" cy="3429000"/>
          </a:xfrm>
          <a:prstGeom prst="rect">
            <a:avLst/>
          </a:prstGeom>
          <a:ln w="0">
            <a:noFill/>
          </a:ln>
        </p:spPr>
      </p:sp>
      <p:sp>
        <p:nvSpPr>
          <p:cNvPr id="429" name="PlaceHolder 2"/>
          <p:cNvSpPr>
            <a:spLocks noGrp="1"/>
          </p:cNvSpPr>
          <p:nvPr>
            <p:ph type="body"/>
          </p:nvPr>
        </p:nvSpPr>
        <p:spPr>
          <a:xfrm>
            <a:off x="685800" y="4343400"/>
            <a:ext cx="5486400" cy="4114800"/>
          </a:xfrm>
          <a:prstGeom prst="rect">
            <a:avLst/>
          </a:prstGeom>
          <a:noFill/>
          <a:ln w="0">
            <a:noFill/>
          </a:ln>
        </p:spPr>
        <p:txBody>
          <a:bodyPr lIns="0" tIns="0" rIns="0" bIns="0" anchor="t">
            <a:noAutofit/>
          </a:bodyPr>
          <a:lstStyle/>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D1C7AC0-E8B8-42D1-AABC-9951BC586E08}" type="slidenum">
              <a:rPr lang="en-US" sz="1200" b="0" u="none" strike="noStrike">
                <a:solidFill>
                  <a:srgbClr val="000000"/>
                </a:solidFill>
                <a:effectLst/>
                <a:uFillTx/>
                <a:latin typeface="Times New Roman"/>
              </a:rPr>
              <a:t>26</a:t>
            </a:fld>
            <a:endParaRPr lang="en-US" sz="1200" b="0" u="none" strike="noStrike">
              <a:solidFill>
                <a:srgbClr val="000000"/>
              </a:solidFill>
              <a:effectLst/>
              <a:uFillTx/>
              <a:latin typeface="Calibri"/>
            </a:endParaRPr>
          </a:p>
        </p:txBody>
      </p:sp>
      <p:sp>
        <p:nvSpPr>
          <p:cNvPr id="431"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8DFE6D6-F273-4227-BE65-9AD7A891BB42}" type="slidenum">
              <a:rPr lang="en-US" sz="1200" b="0" u="none" strike="noStrike">
                <a:solidFill>
                  <a:srgbClr val="000000"/>
                </a:solidFill>
                <a:effectLst/>
                <a:uFillTx/>
                <a:latin typeface="Arial"/>
              </a:rPr>
              <a:t>26</a:t>
            </a:fld>
            <a:endParaRPr lang="en-US" sz="1200" b="0" u="none" strike="noStrike">
              <a:solidFill>
                <a:srgbClr val="000000"/>
              </a:solidFill>
              <a:effectLst/>
              <a:uFillTx/>
              <a:latin typeface="Calibri"/>
            </a:endParaRPr>
          </a:p>
        </p:txBody>
      </p:sp>
      <p:sp>
        <p:nvSpPr>
          <p:cNvPr id="432" name="PlaceHolder 1"/>
          <p:cNvSpPr>
            <a:spLocks noGrp="1" noRot="1" noChangeAspect="1"/>
          </p:cNvSpPr>
          <p:nvPr>
            <p:ph type="sldImg"/>
          </p:nvPr>
        </p:nvSpPr>
        <p:spPr>
          <a:xfrm>
            <a:off x="1143000" y="685800"/>
            <a:ext cx="4572000" cy="3429000"/>
          </a:xfrm>
          <a:prstGeom prst="rect">
            <a:avLst/>
          </a:prstGeom>
          <a:ln w="0">
            <a:noFill/>
          </a:ln>
        </p:spPr>
      </p:sp>
      <p:sp>
        <p:nvSpPr>
          <p:cNvPr id="433" name="PlaceHolder 2"/>
          <p:cNvSpPr>
            <a:spLocks noGrp="1"/>
          </p:cNvSpPr>
          <p:nvPr>
            <p:ph type="body"/>
          </p:nvPr>
        </p:nvSpPr>
        <p:spPr>
          <a:xfrm>
            <a:off x="685800" y="4343400"/>
            <a:ext cx="5486400" cy="4114800"/>
          </a:xfrm>
          <a:prstGeom prst="rect">
            <a:avLst/>
          </a:prstGeom>
          <a:noFill/>
          <a:ln w="0">
            <a:noFill/>
          </a:ln>
        </p:spPr>
        <p:txBody>
          <a:bodyPr lIns="0" tIns="0" rIns="0" bIns="0" anchor="t">
            <a:noAutofit/>
          </a:bodyPr>
          <a:lstStyle/>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B99AA76-0190-45FE-A916-AE5BEB232638}" type="slidenum">
              <a:rPr lang="en-US" sz="1200" b="0" u="none" strike="noStrike">
                <a:solidFill>
                  <a:srgbClr val="000000"/>
                </a:solidFill>
                <a:effectLst/>
                <a:uFillTx/>
                <a:latin typeface="Times New Roman"/>
              </a:rPr>
              <a:t>27</a:t>
            </a:fld>
            <a:endParaRPr lang="en-US" sz="1200" b="0" u="none" strike="noStrike">
              <a:solidFill>
                <a:srgbClr val="000000"/>
              </a:solidFill>
              <a:effectLst/>
              <a:uFillTx/>
              <a:latin typeface="Calibri"/>
            </a:endParaRPr>
          </a:p>
        </p:txBody>
      </p:sp>
      <p:sp>
        <p:nvSpPr>
          <p:cNvPr id="435"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759349E-2501-426F-9309-2162EBD79CDE}" type="slidenum">
              <a:rPr lang="en-US" sz="1200" b="0" u="none" strike="noStrike">
                <a:solidFill>
                  <a:srgbClr val="000000"/>
                </a:solidFill>
                <a:effectLst/>
                <a:uFillTx/>
                <a:latin typeface="Arial"/>
              </a:rPr>
              <a:t>27</a:t>
            </a:fld>
            <a:endParaRPr lang="en-US" sz="1200" b="0" u="none" strike="noStrike">
              <a:solidFill>
                <a:srgbClr val="000000"/>
              </a:solidFill>
              <a:effectLst/>
              <a:uFillTx/>
              <a:latin typeface="Calibri"/>
            </a:endParaRPr>
          </a:p>
        </p:txBody>
      </p:sp>
      <p:sp>
        <p:nvSpPr>
          <p:cNvPr id="436" name="PlaceHolder 1"/>
          <p:cNvSpPr>
            <a:spLocks noGrp="1" noRot="1" noChangeAspect="1"/>
          </p:cNvSpPr>
          <p:nvPr>
            <p:ph type="sldImg"/>
          </p:nvPr>
        </p:nvSpPr>
        <p:spPr>
          <a:xfrm>
            <a:off x="1143000" y="685800"/>
            <a:ext cx="4572000" cy="3429000"/>
          </a:xfrm>
          <a:prstGeom prst="rect">
            <a:avLst/>
          </a:prstGeom>
          <a:ln w="0">
            <a:noFill/>
          </a:ln>
        </p:spPr>
      </p:sp>
      <p:sp>
        <p:nvSpPr>
          <p:cNvPr id="437" name="PlaceHolder 2"/>
          <p:cNvSpPr>
            <a:spLocks noGrp="1"/>
          </p:cNvSpPr>
          <p:nvPr>
            <p:ph type="body"/>
          </p:nvPr>
        </p:nvSpPr>
        <p:spPr>
          <a:xfrm>
            <a:off x="685800" y="4343400"/>
            <a:ext cx="5486400" cy="4114800"/>
          </a:xfrm>
          <a:prstGeom prst="rect">
            <a:avLst/>
          </a:prstGeom>
          <a:noFill/>
          <a:ln w="0">
            <a:noFill/>
          </a:ln>
        </p:spPr>
        <p:txBody>
          <a:bodyPr lIns="0" tIns="0" rIns="0" bIns="0" anchor="t">
            <a:noAutofit/>
          </a:bodyPr>
          <a:lstStyle/>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34143B3-4A1E-406E-83C2-ED2952116C94}" type="slidenum">
              <a:rPr lang="en-US" sz="1200" b="0" u="none" strike="noStrike">
                <a:solidFill>
                  <a:srgbClr val="000000"/>
                </a:solidFill>
                <a:effectLst/>
                <a:uFillTx/>
                <a:latin typeface="Times New Roman"/>
              </a:rPr>
              <a:t>28</a:t>
            </a:fld>
            <a:endParaRPr lang="en-US" sz="1200" b="0" u="none" strike="noStrike">
              <a:solidFill>
                <a:srgbClr val="000000"/>
              </a:solidFill>
              <a:effectLst/>
              <a:uFillTx/>
              <a:latin typeface="Calibri"/>
            </a:endParaRPr>
          </a:p>
        </p:txBody>
      </p:sp>
      <p:sp>
        <p:nvSpPr>
          <p:cNvPr id="439"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A6B34F4-5C2F-4D87-8D4E-CE4685B0011F}" type="slidenum">
              <a:rPr lang="en-US" sz="1200" b="0" u="none" strike="noStrike">
                <a:solidFill>
                  <a:srgbClr val="000000"/>
                </a:solidFill>
                <a:effectLst/>
                <a:uFillTx/>
                <a:latin typeface="Arial"/>
              </a:rPr>
              <a:t>28</a:t>
            </a:fld>
            <a:endParaRPr lang="en-US" sz="1200" b="0" u="none" strike="noStrike">
              <a:solidFill>
                <a:srgbClr val="000000"/>
              </a:solidFill>
              <a:effectLst/>
              <a:uFillTx/>
              <a:latin typeface="Calibri"/>
            </a:endParaRPr>
          </a:p>
        </p:txBody>
      </p:sp>
      <p:sp>
        <p:nvSpPr>
          <p:cNvPr id="440" name="PlaceHolder 1"/>
          <p:cNvSpPr>
            <a:spLocks noGrp="1" noRot="1" noChangeAspect="1"/>
          </p:cNvSpPr>
          <p:nvPr>
            <p:ph type="sldImg"/>
          </p:nvPr>
        </p:nvSpPr>
        <p:spPr>
          <a:xfrm>
            <a:off x="1143000" y="685800"/>
            <a:ext cx="4572000" cy="3429000"/>
          </a:xfrm>
          <a:prstGeom prst="rect">
            <a:avLst/>
          </a:prstGeom>
          <a:ln w="0">
            <a:noFill/>
          </a:ln>
        </p:spPr>
      </p:sp>
      <p:sp>
        <p:nvSpPr>
          <p:cNvPr id="441" name="PlaceHolder 2"/>
          <p:cNvSpPr>
            <a:spLocks noGrp="1"/>
          </p:cNvSpPr>
          <p:nvPr>
            <p:ph type="body"/>
          </p:nvPr>
        </p:nvSpPr>
        <p:spPr>
          <a:xfrm>
            <a:off x="685800" y="4343400"/>
            <a:ext cx="5486400" cy="4114800"/>
          </a:xfrm>
          <a:prstGeom prst="rect">
            <a:avLst/>
          </a:prstGeom>
          <a:noFill/>
          <a:ln w="0">
            <a:noFill/>
          </a:ln>
        </p:spPr>
        <p:txBody>
          <a:bodyPr lIns="0" tIns="0" rIns="0" bIns="0" anchor="t">
            <a:noAutofit/>
          </a:bodyPr>
          <a:lstStyle/>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Times New Roman"/>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66F53D8-CE78-4BBD-AA35-EDFE8B080765}" type="slidenum">
              <a:rPr lang="en-US" sz="1200" b="0" u="none" strike="noStrike">
                <a:solidFill>
                  <a:srgbClr val="000000"/>
                </a:solidFill>
                <a:effectLst/>
                <a:uFillTx/>
                <a:latin typeface="Arial"/>
                <a:ea typeface="Arial"/>
              </a:rPr>
              <a:t>38</a:t>
            </a:fld>
            <a:endParaRPr lang="en-US" sz="1200" b="0" u="none" strike="noStrike">
              <a:solidFill>
                <a:srgbClr val="000000"/>
              </a:solidFill>
              <a:effectLst/>
              <a:uFillTx/>
              <a:latin typeface="Calibri"/>
            </a:endParaRPr>
          </a:p>
        </p:txBody>
      </p:sp>
      <p:sp>
        <p:nvSpPr>
          <p:cNvPr id="443" name="PlaceHolder 1"/>
          <p:cNvSpPr>
            <a:spLocks noGrp="1" noRot="1" noChangeAspect="1"/>
          </p:cNvSpPr>
          <p:nvPr>
            <p:ph type="sldImg"/>
          </p:nvPr>
        </p:nvSpPr>
        <p:spPr>
          <a:xfrm>
            <a:off x="1143000" y="685800"/>
            <a:ext cx="4572000" cy="3429000"/>
          </a:xfrm>
          <a:prstGeom prst="rect">
            <a:avLst/>
          </a:prstGeom>
          <a:ln w="0">
            <a:noFill/>
          </a:ln>
        </p:spPr>
      </p:sp>
      <p:sp>
        <p:nvSpPr>
          <p:cNvPr id="444"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lnSpc>
                <a:spcPct val="100000"/>
              </a:lnSpc>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Arial"/>
                <a:ea typeface="Arial"/>
              </a:rPr>
              <a:t>Business executives are busy people, and scorecards provide them with a single view that shows the overall health of the entire business. Executives don’t have time to wade through a 100 page report to decide if defect rates are improving or worsening.  Instead, scorecards give the executive immediate feedback without him or her having to first perform complex analysis.  Executives can now identify trouble spots much more quickly and work to act on those areas. </a:t>
            </a:r>
            <a:endParaRPr lang="en-US" sz="1200" b="0" u="none" strike="noStrike">
              <a:solidFill>
                <a:srgbClr val="000000"/>
              </a:solidFill>
              <a:effectLst/>
              <a:uFillTx/>
              <a:latin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Default">
    <p:bg>
      <p:bgPr>
        <a:blipFill rotWithShape="0">
          <a:blip r:embed="rId2"/>
          <a:stretch/>
        </a:blipFill>
        <a:effectLst/>
      </p:bgPr>
    </p:bg>
    <p:spTree>
      <p:nvGrpSpPr>
        <p:cNvPr id="1" name=""/>
        <p:cNvGrpSpPr/>
        <p:nvPr/>
      </p:nvGrpSpPr>
      <p:grpSpPr>
        <a:xfrm>
          <a:off x="0" y="0"/>
          <a:ext cx="0" cy="0"/>
          <a:chOff x="0" y="0"/>
          <a:chExt cx="0" cy="0"/>
        </a:xfrm>
      </p:grpSpPr>
      <p:sp>
        <p:nvSpPr>
          <p:cNvPr id="6" name="PlaceHolder 1"/>
          <p:cNvSpPr>
            <a:spLocks noGrp="1"/>
          </p:cNvSpPr>
          <p:nvPr>
            <p:ph type="title"/>
          </p:nvPr>
        </p:nvSpPr>
        <p:spPr>
          <a:xfrm>
            <a:off x="1743120" y="365040"/>
            <a:ext cx="6772320" cy="1325520"/>
          </a:xfrm>
          <a:prstGeom prst="rect">
            <a:avLst/>
          </a:prstGeom>
          <a:noFill/>
          <a:ln w="0">
            <a:noFill/>
          </a:ln>
        </p:spPr>
        <p:txBody>
          <a:bodyPr lIns="90000" tIns="46800" rIns="90000" bIns="46800" anchor="ctr">
            <a:no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Click to edit the title text format</a:t>
            </a:r>
          </a:p>
        </p:txBody>
      </p:sp>
      <p:sp>
        <p:nvSpPr>
          <p:cNvPr id="7" name="PlaceHolder 2"/>
          <p:cNvSpPr>
            <a:spLocks noGrp="1"/>
          </p:cNvSpPr>
          <p:nvPr>
            <p:ph type="body"/>
          </p:nvPr>
        </p:nvSpPr>
        <p:spPr>
          <a:xfrm>
            <a:off x="1171440" y="1825200"/>
            <a:ext cx="7344000" cy="4351320"/>
          </a:xfrm>
          <a:prstGeom prst="rect">
            <a:avLst/>
          </a:prstGeom>
          <a:noFill/>
          <a:ln w="0">
            <a:noFill/>
          </a:ln>
        </p:spPr>
        <p:txBody>
          <a:bodyPr lIns="90000" tIns="46800" rIns="90000" bIns="46800"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Click to edit the outline text format</a:t>
            </a:r>
          </a:p>
          <a:p>
            <a:pPr marL="514440" lvl="1"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Second Outline Level</a:t>
            </a:r>
          </a:p>
          <a:p>
            <a:pPr marL="857160" lvl="2"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Third Outline Level</a:t>
            </a:r>
          </a:p>
          <a:p>
            <a:pPr marL="1200240" lvl="3"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Fourth Outline Level</a:t>
            </a:r>
          </a:p>
          <a:p>
            <a:pPr marL="1542960" lvl="4"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Fifth Outline Level</a:t>
            </a:r>
          </a:p>
          <a:p>
            <a:pPr marL="1542960" lvl="5" indent="-171360">
              <a:lnSpc>
                <a:spcPct val="90000"/>
              </a:lnSpc>
              <a:spcBef>
                <a:spcPts val="788"/>
              </a:spcBef>
              <a:buClr>
                <a:srgbClr val="000000"/>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Sixth Outline Level</a:t>
            </a:r>
          </a:p>
          <a:p>
            <a:pPr marL="1542960" lvl="6" indent="-171360">
              <a:lnSpc>
                <a:spcPct val="90000"/>
              </a:lnSpc>
              <a:spcBef>
                <a:spcPts val="788"/>
              </a:spcBef>
              <a:buClr>
                <a:srgbClr val="000000"/>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Seventh Outline Level</a:t>
            </a:r>
          </a:p>
        </p:txBody>
      </p:sp>
      <p:sp>
        <p:nvSpPr>
          <p:cNvPr id="2" name="PlaceHolder 3"/>
          <p:cNvSpPr>
            <a:spLocks noGrp="1"/>
          </p:cNvSpPr>
          <p:nvPr>
            <p:ph type="dt" idx="1"/>
          </p:nvPr>
        </p:nvSpPr>
        <p:spPr>
          <a:xfrm>
            <a:off x="1171080" y="6356520"/>
            <a:ext cx="1914840" cy="365040"/>
          </a:xfrm>
          <a:prstGeom prst="rect">
            <a:avLst/>
          </a:prstGeom>
          <a:noFill/>
          <a:ln w="0">
            <a:noFill/>
          </a:ln>
        </p:spPr>
        <p:txBody>
          <a:bodyPr lIns="90000" tIns="46800" rIns="90000" bIns="46800" anchor="ctr">
            <a:noAutofit/>
          </a:bodyPr>
          <a:lstStyle>
            <a:lvl1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US" sz="900" b="0" u="none" strike="noStrike">
                <a:solidFill>
                  <a:srgbClr val="595959"/>
                </a:solidFill>
                <a:effectLst/>
                <a:uFillTx/>
                <a:latin typeface="Calibri"/>
              </a:defRPr>
            </a:lvl1p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 name="PlaceHolder 4"/>
          <p:cNvSpPr>
            <a:spLocks noGrp="1"/>
          </p:cNvSpPr>
          <p:nvPr>
            <p:ph type="ftr" idx="2"/>
          </p:nvPr>
        </p:nvSpPr>
        <p:spPr>
          <a:xfrm>
            <a:off x="3486240" y="6356520"/>
            <a:ext cx="2171520" cy="365040"/>
          </a:xfrm>
          <a:prstGeom prst="rect">
            <a:avLst/>
          </a:prstGeom>
          <a:noFill/>
          <a:ln w="0">
            <a:noFill/>
          </a:ln>
        </p:spPr>
        <p:txBody>
          <a:bodyPr lIns="90000" tIns="46800" rIns="90000" bIns="46800" anchor="ctr">
            <a:noAutofit/>
          </a:bodyPr>
          <a:lstStyle>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US" sz="900" b="0" u="none" strike="noStrike">
                <a:solidFill>
                  <a:srgbClr val="595959"/>
                </a:solidFill>
                <a:effectLst/>
                <a:uFillTx/>
                <a:latin typeface="Calibri"/>
              </a:defRPr>
            </a:lvl1pPr>
          </a:lstStyle>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Slide </a:t>
            </a:r>
            <a:fld id="{A0996BEF-52AC-4391-AB0C-B97648EF1280}" type="slidenum">
              <a:rPr lang="en-US" sz="900" b="0" u="none" strike="noStrike">
                <a:solidFill>
                  <a:srgbClr val="595959"/>
                </a:solidFill>
                <a:effectLst/>
                <a:uFillTx/>
                <a:latin typeface="Calibri"/>
              </a:rPr>
              <a:t>‹#›</a:t>
            </a:fld>
            <a:endParaRPr lang="en-US" sz="900" b="0" u="none" strike="noStrike">
              <a:solidFill>
                <a:srgbClr val="000000"/>
              </a:solidFill>
              <a:effectLst/>
              <a:uFillTx/>
              <a:latin typeface="Calibri"/>
            </a:endParaRPr>
          </a:p>
        </p:txBody>
      </p:sp>
      <p:sp>
        <p:nvSpPr>
          <p:cNvPr id="4" name="PlaceHolder 5"/>
          <p:cNvSpPr>
            <a:spLocks noGrp="1"/>
          </p:cNvSpPr>
          <p:nvPr>
            <p:ph type="sldNum" idx="3"/>
          </p:nvPr>
        </p:nvSpPr>
        <p:spPr>
          <a:xfrm>
            <a:off x="6058080" y="6356520"/>
            <a:ext cx="2457360" cy="365040"/>
          </a:xfrm>
          <a:prstGeom prst="rect">
            <a:avLst/>
          </a:prstGeom>
          <a:noFill/>
          <a:ln w="0">
            <a:noFill/>
          </a:ln>
        </p:spPr>
        <p:txBody>
          <a:bodyPr lIns="90000" tIns="46800" rIns="90000" bIns="46800" anchor="ctr">
            <a:noAutofit/>
          </a:bodyPr>
          <a:lstStyle>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US" sz="900" b="0" u="none" strike="noStrike">
                <a:solidFill>
                  <a:srgbClr val="595959"/>
                </a:solidFill>
                <a:effectLst/>
                <a:uFillTx/>
                <a:latin typeface="Calibri"/>
              </a:defRPr>
            </a:lvl1pPr>
          </a:lstStyle>
          <a:p>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A175170-1D37-47C3-8FDA-627CA712D486}" type="slidenum">
              <a:rPr lang="en-US" sz="900" b="0" u="none" strike="noStrike">
                <a:solidFill>
                  <a:srgbClr val="595959"/>
                </a:solidFill>
                <a:effectLst/>
                <a:uFillTx/>
                <a:latin typeface="Calibri"/>
              </a:rPr>
              <a:t>‹#›</a:t>
            </a:fld>
            <a:endParaRPr lang="en-US" sz="900" b="0" u="none" strike="noStrike">
              <a:solidFill>
                <a:srgbClr val="000000"/>
              </a:solidFill>
              <a:effectLst/>
              <a:uFillTx/>
              <a:latin typeface="Calibri"/>
            </a:endParaRPr>
          </a:p>
        </p:txBody>
      </p:sp>
      <p:pic>
        <p:nvPicPr>
          <p:cNvPr id="5" name="Picture 6"/>
          <p:cNvPicPr/>
          <p:nvPr/>
        </p:nvPicPr>
        <p:blipFill>
          <a:blip r:embed="rId3"/>
          <a:stretch/>
        </p:blipFill>
        <p:spPr>
          <a:xfrm>
            <a:off x="7972560" y="6404040"/>
            <a:ext cx="285480" cy="269640"/>
          </a:xfrm>
          <a:prstGeom prst="rect">
            <a:avLst/>
          </a:prstGeom>
          <a:noFill/>
          <a:ln w="0">
            <a:noFill/>
          </a:ln>
        </p:spPr>
      </p:pic>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wmf"/></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wmf"/></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7.wm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8.w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9.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9.w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0.w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1.wmf"/></Relationships>
</file>

<file path=ppt/slides/_rels/slide13.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3.wmf"/></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23.png"/><Relationship Id="rId1" Type="http://schemas.openxmlformats.org/officeDocument/2006/relationships/slideLayout" Target="../slideLayouts/slideLayout1.xml"/><Relationship Id="rId4" Type="http://schemas.openxmlformats.org/officeDocument/2006/relationships/image" Target="../media/image28.wmf"/></Relationships>
</file>

<file path=ppt/slides/_rels/slide35.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oleObject" Target="../embeddings/oleObject1.bin"/><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762120" y="457200"/>
            <a:ext cx="7772400" cy="8380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4" name="Text Box 6"/>
          <p:cNvSpPr/>
          <p:nvPr/>
        </p:nvSpPr>
        <p:spPr>
          <a:xfrm>
            <a:off x="3124080" y="380880"/>
            <a:ext cx="5181840" cy="7642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27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i="1" u="none" strike="noStrike">
                <a:solidFill>
                  <a:srgbClr val="000000"/>
                </a:solidFill>
                <a:effectLst/>
                <a:uFillTx/>
                <a:latin typeface="Times New Roman"/>
              </a:rPr>
              <a:t>PMO Purpose</a:t>
            </a:r>
            <a:endParaRPr lang="en-US" sz="4400" b="0" u="none" strike="noStrike">
              <a:solidFill>
                <a:srgbClr val="000000"/>
              </a:solidFill>
              <a:effectLst/>
              <a:uFillTx/>
              <a:latin typeface="Calibri"/>
            </a:endParaRPr>
          </a:p>
        </p:txBody>
      </p:sp>
      <p:sp>
        <p:nvSpPr>
          <p:cNvPr id="15" name="Text Box 7"/>
          <p:cNvSpPr/>
          <p:nvPr/>
        </p:nvSpPr>
        <p:spPr>
          <a:xfrm>
            <a:off x="1600200" y="1523880"/>
            <a:ext cx="6781680" cy="3376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0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 </a:t>
            </a:r>
            <a:endParaRPr lang="en-US" sz="1600" b="0" u="none" strike="noStrike">
              <a:solidFill>
                <a:srgbClr val="000000"/>
              </a:solidFill>
              <a:effectLst/>
              <a:uFillTx/>
              <a:latin typeface="Calibri"/>
            </a:endParaRPr>
          </a:p>
        </p:txBody>
      </p:sp>
      <p:sp>
        <p:nvSpPr>
          <p:cNvPr id="16" name="Rectangle 10"/>
          <p:cNvSpPr/>
          <p:nvPr/>
        </p:nvSpPr>
        <p:spPr>
          <a:xfrm>
            <a:off x="990720" y="1676520"/>
            <a:ext cx="7675560" cy="1218960"/>
          </a:xfrm>
          <a:prstGeom prst="rect">
            <a:avLst/>
          </a:prstGeom>
          <a:noFill/>
          <a:ln w="0">
            <a:noFill/>
          </a:ln>
        </p:spPr>
        <p:style>
          <a:lnRef idx="0">
            <a:scrgbClr r="0" g="0" b="0"/>
          </a:lnRef>
          <a:fillRef idx="0">
            <a:scrgbClr r="0" g="0" b="0"/>
          </a:fillRef>
          <a:effectRef idx="0">
            <a:scrgbClr r="0" g="0" b="0"/>
          </a:effectRef>
          <a:fontRef idx="minor"/>
        </p:style>
        <p:txBody>
          <a:bodyPr lIns="90360" tIns="44280" rIns="90360" bIns="44280" anchor="t">
            <a:noAutofit/>
          </a:bodyPr>
          <a:lstStyle/>
          <a:p>
            <a:pPr marL="343080" indent="-343080">
              <a:lnSpc>
                <a:spcPct val="100000"/>
              </a:lnSpc>
              <a:spcBef>
                <a:spcPts val="499"/>
              </a:spcBef>
              <a:spcAft>
                <a:spcPts val="499"/>
              </a:spcAft>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The purpose of a Portfolio Management Office (PMO) is to provide project management best practices and services to ensure consistent utilization of standards and processes.</a:t>
            </a:r>
            <a:endParaRPr lang="en-US" sz="2800" b="0" u="none" strike="noStrike">
              <a:solidFill>
                <a:srgbClr val="000000"/>
              </a:solidFill>
              <a:effectLst/>
              <a:uFillTx/>
              <a:latin typeface="Calibri"/>
            </a:endParaRPr>
          </a:p>
          <a:p>
            <a:pPr marL="343080" indent="-343080">
              <a:lnSpc>
                <a:spcPct val="100000"/>
              </a:lnSpc>
              <a:spcBef>
                <a:spcPts val="499"/>
              </a:spcBef>
              <a:spcAft>
                <a:spcPts val="499"/>
              </a:spcAft>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A major intermediate PMO goal is to realize results by successfully implementing projects  within the triple constraint--on time, within budget, and according to specifications.</a:t>
            </a:r>
            <a:endParaRPr lang="en-US" sz="2800" b="0" u="none" strike="noStrike">
              <a:solidFill>
                <a:srgbClr val="000000"/>
              </a:solidFill>
              <a:effectLst/>
              <a:uFillTx/>
              <a:latin typeface="Calibri"/>
            </a:endParaRPr>
          </a:p>
          <a:p>
            <a:pPr marL="343080" indent="-343080">
              <a:lnSpc>
                <a:spcPct val="100000"/>
              </a:lnSpc>
              <a:spcBef>
                <a:spcPts val="499"/>
              </a:spcBef>
              <a:spcAft>
                <a:spcPts val="499"/>
              </a:spcAft>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The ultimate PMO goal is to have satisfied customers!</a:t>
            </a:r>
            <a:endParaRPr lang="en-US" sz="2800" b="0" u="none" strike="noStrike">
              <a:solidFill>
                <a:srgbClr val="000000"/>
              </a:solidFill>
              <a:effectLst/>
              <a:uFillTx/>
              <a:latin typeface="Calibri"/>
            </a:endParaRPr>
          </a:p>
        </p:txBody>
      </p:sp>
      <p:sp>
        <p:nvSpPr>
          <p:cNvPr id="17"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8"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977FA6B-B6AB-47FC-A991-3BCA19ECF82B}" type="slidenum">
              <a:rPr lang="en-US" sz="900" b="0" u="none" strike="noStrike">
                <a:solidFill>
                  <a:srgbClr val="595959"/>
                </a:solidFill>
                <a:effectLst/>
                <a:uFillTx/>
                <a:latin typeface="Calibri"/>
              </a:rPr>
              <a:t>1</a:t>
            </a:fld>
            <a:endParaRPr lang="en-US" sz="900" b="0" u="none" strike="noStrike">
              <a:solidFill>
                <a:srgbClr val="000000"/>
              </a:solidFill>
              <a:effectLst/>
              <a:uFillTx/>
              <a:latin typeface="Calibri"/>
            </a:endParaRPr>
          </a:p>
        </p:txBody>
      </p:sp>
    </p:spTree>
  </p:cSld>
  <p:clrMapOvr>
    <a:masterClrMapping/>
  </p:clrMapOvr>
  <p:transition>
    <p:checke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2"/>
          <p:cNvSpPr/>
          <p:nvPr/>
        </p:nvSpPr>
        <p:spPr>
          <a:xfrm>
            <a:off x="762120" y="457200"/>
            <a:ext cx="7772400" cy="8380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0" name="Text Box 6"/>
          <p:cNvSpPr/>
          <p:nvPr/>
        </p:nvSpPr>
        <p:spPr>
          <a:xfrm>
            <a:off x="2666880" y="380880"/>
            <a:ext cx="6096240" cy="7642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27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i="1" u="none" strike="noStrike">
                <a:solidFill>
                  <a:srgbClr val="000000"/>
                </a:solidFill>
                <a:effectLst/>
                <a:uFillTx/>
                <a:latin typeface="Times New Roman"/>
              </a:rPr>
              <a:t>History of the PMO</a:t>
            </a:r>
            <a:endParaRPr lang="en-US" sz="4400" b="0" u="none" strike="noStrike">
              <a:solidFill>
                <a:srgbClr val="000000"/>
              </a:solidFill>
              <a:effectLst/>
              <a:uFillTx/>
              <a:latin typeface="Calibri"/>
            </a:endParaRPr>
          </a:p>
        </p:txBody>
      </p:sp>
      <p:sp>
        <p:nvSpPr>
          <p:cNvPr id="21" name="Text Box 7"/>
          <p:cNvSpPr/>
          <p:nvPr/>
        </p:nvSpPr>
        <p:spPr>
          <a:xfrm>
            <a:off x="1600200" y="1523880"/>
            <a:ext cx="6781680" cy="3376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0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 </a:t>
            </a:r>
            <a:endParaRPr lang="en-US" sz="1600" b="0" u="none" strike="noStrike">
              <a:solidFill>
                <a:srgbClr val="000000"/>
              </a:solidFill>
              <a:effectLst/>
              <a:uFillTx/>
              <a:latin typeface="Calibri"/>
            </a:endParaRPr>
          </a:p>
        </p:txBody>
      </p:sp>
      <p:sp>
        <p:nvSpPr>
          <p:cNvPr id="22" name="Rectangle 15"/>
          <p:cNvSpPr/>
          <p:nvPr/>
        </p:nvSpPr>
        <p:spPr>
          <a:xfrm>
            <a:off x="234360" y="5791320"/>
            <a:ext cx="5886000" cy="45972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*Sources:  PM Network, May 1997, Richard Murray, </a:t>
            </a:r>
            <a:r>
              <a:rPr lang="en-US" sz="1200" b="0" u="sng" strike="noStrike">
                <a:solidFill>
                  <a:srgbClr val="000000"/>
                </a:solidFill>
                <a:effectLst/>
                <a:uFillTx/>
                <a:latin typeface="Times New Roman"/>
              </a:rPr>
              <a:t>The Role of the Project Support Office.</a:t>
            </a:r>
            <a:endParaRPr lang="en-US" sz="12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Thomas R. Block &amp; J. Davidson Frame, </a:t>
            </a:r>
            <a:r>
              <a:rPr lang="en-US" sz="1200" b="0" u="sng" strike="noStrike">
                <a:solidFill>
                  <a:srgbClr val="000000"/>
                </a:solidFill>
                <a:effectLst/>
                <a:uFillTx/>
                <a:latin typeface="Times New Roman"/>
              </a:rPr>
              <a:t>The Project Office</a:t>
            </a:r>
            <a:r>
              <a:rPr lang="en-US" sz="1200" b="0" u="none" strike="noStrike">
                <a:solidFill>
                  <a:srgbClr val="000000"/>
                </a:solidFill>
                <a:effectLst/>
                <a:uFillTx/>
                <a:latin typeface="Times New Roman"/>
              </a:rPr>
              <a:t> 1998 Crisp Publications.</a:t>
            </a:r>
            <a:endParaRPr lang="en-US" sz="1200" b="0" u="none" strike="noStrike">
              <a:solidFill>
                <a:srgbClr val="000000"/>
              </a:solidFill>
              <a:effectLst/>
              <a:uFillTx/>
              <a:latin typeface="Calibri"/>
            </a:endParaRPr>
          </a:p>
        </p:txBody>
      </p:sp>
      <p:graphicFrame>
        <p:nvGraphicFramePr>
          <p:cNvPr id="23" name="Object 2"/>
          <p:cNvGraphicFramePr/>
          <p:nvPr/>
        </p:nvGraphicFramePr>
        <p:xfrm>
          <a:off x="74520" y="1433520"/>
          <a:ext cx="8994960" cy="3990960"/>
        </p:xfrm>
        <a:graphic>
          <a:graphicData uri="http://schemas.openxmlformats.org/presentationml/2006/ole">
            <mc:AlternateContent xmlns:mc="http://schemas.openxmlformats.org/markup-compatibility/2006">
              <mc:Choice xmlns:v="urn:schemas-microsoft-com:vml" Requires="v">
                <p:oleObj r:id="rId3" imgW="0" imgH="0" progId="">
                  <p:embed/>
                </p:oleObj>
              </mc:Choice>
              <mc:Fallback>
                <p:oleObj r:id="rId3" imgW="0" imgH="0" progId="">
                  <p:embed/>
                  <p:pic>
                    <p:nvPicPr>
                      <p:cNvPr id="24" name="Object 2"/>
                      <p:cNvPicPr/>
                      <p:nvPr/>
                    </p:nvPicPr>
                    <p:blipFill>
                      <a:blip r:embed="rId4"/>
                      <a:stretch/>
                    </p:blipFill>
                    <p:spPr>
                      <a:xfrm>
                        <a:off x="74520" y="1433520"/>
                        <a:ext cx="8994960" cy="3990960"/>
                      </a:xfrm>
                      <a:prstGeom prst="rect">
                        <a:avLst/>
                      </a:prstGeom>
                      <a:noFill/>
                      <a:ln w="0">
                        <a:noFill/>
                      </a:ln>
                    </p:spPr>
                  </p:pic>
                </p:oleObj>
              </mc:Fallback>
            </mc:AlternateContent>
          </a:graphicData>
        </a:graphic>
      </p:graphicFrame>
      <p:sp>
        <p:nvSpPr>
          <p:cNvPr id="25"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6"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26E2ADC-2933-4C08-BC12-ACA6F7773CB4}" type="slidenum">
              <a:rPr lang="en-US" sz="900" b="0" u="none" strike="noStrike">
                <a:solidFill>
                  <a:srgbClr val="595959"/>
                </a:solidFill>
                <a:effectLst/>
                <a:uFillTx/>
                <a:latin typeface="Calibri"/>
              </a:rPr>
              <a:t>2</a:t>
            </a:fld>
            <a:endParaRPr lang="en-US" sz="900" b="0" u="none" strike="noStrike">
              <a:solidFill>
                <a:srgbClr val="000000"/>
              </a:solidFill>
              <a:effectLst/>
              <a:uFillTx/>
              <a:latin typeface="Calibri"/>
            </a:endParaRPr>
          </a:p>
        </p:txBody>
      </p:sp>
    </p:spTree>
  </p:cSld>
  <p:clrMapOvr>
    <a:masterClrMapping/>
  </p:clrMapOvr>
  <p:transition>
    <p:checke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
          <p:cNvSpPr/>
          <p:nvPr/>
        </p:nvSpPr>
        <p:spPr>
          <a:xfrm>
            <a:off x="762120" y="457200"/>
            <a:ext cx="7772400" cy="8380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8" name="Text Box 3"/>
          <p:cNvSpPr/>
          <p:nvPr/>
        </p:nvSpPr>
        <p:spPr>
          <a:xfrm>
            <a:off x="2666880" y="380880"/>
            <a:ext cx="5943600" cy="7642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27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i="1" u="none" strike="noStrike">
                <a:solidFill>
                  <a:srgbClr val="000000"/>
                </a:solidFill>
                <a:effectLst/>
                <a:uFillTx/>
                <a:latin typeface="Times New Roman"/>
              </a:rPr>
              <a:t>History of the PMO</a:t>
            </a:r>
            <a:endParaRPr lang="en-US" sz="4400" b="0" u="none" strike="noStrike">
              <a:solidFill>
                <a:srgbClr val="000000"/>
              </a:solidFill>
              <a:effectLst/>
              <a:uFillTx/>
              <a:latin typeface="Calibri"/>
            </a:endParaRPr>
          </a:p>
        </p:txBody>
      </p:sp>
      <p:sp>
        <p:nvSpPr>
          <p:cNvPr id="29" name="Text Box 4"/>
          <p:cNvSpPr/>
          <p:nvPr/>
        </p:nvSpPr>
        <p:spPr>
          <a:xfrm>
            <a:off x="1600200" y="1523880"/>
            <a:ext cx="6781680" cy="3376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0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 </a:t>
            </a:r>
            <a:endParaRPr lang="en-US" sz="1600" b="0" u="none" strike="noStrike">
              <a:solidFill>
                <a:srgbClr val="000000"/>
              </a:solidFill>
              <a:effectLst/>
              <a:uFillTx/>
              <a:latin typeface="Calibri"/>
            </a:endParaRPr>
          </a:p>
        </p:txBody>
      </p:sp>
      <p:graphicFrame>
        <p:nvGraphicFramePr>
          <p:cNvPr id="30" name="Object 2"/>
          <p:cNvGraphicFramePr/>
          <p:nvPr/>
        </p:nvGraphicFramePr>
        <p:xfrm>
          <a:off x="74520" y="1876320"/>
          <a:ext cx="8994960" cy="3105360"/>
        </p:xfrm>
        <a:graphic>
          <a:graphicData uri="http://schemas.openxmlformats.org/presentationml/2006/ole">
            <mc:AlternateContent xmlns:mc="http://schemas.openxmlformats.org/markup-compatibility/2006">
              <mc:Choice xmlns:v="urn:schemas-microsoft-com:vml" Requires="v">
                <p:oleObj r:id="rId3" imgW="0" imgH="0" progId="">
                  <p:embed/>
                </p:oleObj>
              </mc:Choice>
              <mc:Fallback>
                <p:oleObj r:id="rId3" imgW="0" imgH="0" progId="">
                  <p:embed/>
                  <p:pic>
                    <p:nvPicPr>
                      <p:cNvPr id="31" name="Object 2"/>
                      <p:cNvPicPr/>
                      <p:nvPr/>
                    </p:nvPicPr>
                    <p:blipFill>
                      <a:blip r:embed="rId4"/>
                      <a:stretch/>
                    </p:blipFill>
                    <p:spPr>
                      <a:xfrm>
                        <a:off x="74520" y="1876320"/>
                        <a:ext cx="8994960" cy="3105360"/>
                      </a:xfrm>
                      <a:prstGeom prst="rect">
                        <a:avLst/>
                      </a:prstGeom>
                      <a:noFill/>
                      <a:ln w="0">
                        <a:noFill/>
                      </a:ln>
                    </p:spPr>
                  </p:pic>
                </p:oleObj>
              </mc:Fallback>
            </mc:AlternateContent>
          </a:graphicData>
        </a:graphic>
      </p:graphicFrame>
      <p:sp>
        <p:nvSpPr>
          <p:cNvPr id="32" name="Rectangle 7"/>
          <p:cNvSpPr/>
          <p:nvPr/>
        </p:nvSpPr>
        <p:spPr>
          <a:xfrm>
            <a:off x="234360" y="5791320"/>
            <a:ext cx="5886000" cy="45972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*Sources:  PM Network, May 1997, Richard Murray, </a:t>
            </a:r>
            <a:r>
              <a:rPr lang="en-US" sz="1200" b="0" u="sng" strike="noStrike">
                <a:solidFill>
                  <a:srgbClr val="000000"/>
                </a:solidFill>
                <a:effectLst/>
                <a:uFillTx/>
                <a:latin typeface="Times New Roman"/>
              </a:rPr>
              <a:t>The Role of the Project Support Office.</a:t>
            </a:r>
            <a:endParaRPr lang="en-US" sz="12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Thomas R. Block &amp; J. Davidson Frame, </a:t>
            </a:r>
            <a:r>
              <a:rPr lang="en-US" sz="1200" b="0" u="sng" strike="noStrike">
                <a:solidFill>
                  <a:srgbClr val="000000"/>
                </a:solidFill>
                <a:effectLst/>
                <a:uFillTx/>
                <a:latin typeface="Times New Roman"/>
              </a:rPr>
              <a:t>The Project Office</a:t>
            </a:r>
            <a:r>
              <a:rPr lang="en-US" sz="1200" b="0" u="none" strike="noStrike">
                <a:solidFill>
                  <a:srgbClr val="000000"/>
                </a:solidFill>
                <a:effectLst/>
                <a:uFillTx/>
                <a:latin typeface="Times New Roman"/>
              </a:rPr>
              <a:t> 1998 Crisp Publications.</a:t>
            </a:r>
            <a:endParaRPr lang="en-US" sz="1200" b="0" u="none" strike="noStrike">
              <a:solidFill>
                <a:srgbClr val="000000"/>
              </a:solidFill>
              <a:effectLst/>
              <a:uFillTx/>
              <a:latin typeface="Calibri"/>
            </a:endParaRPr>
          </a:p>
        </p:txBody>
      </p:sp>
      <p:sp>
        <p:nvSpPr>
          <p:cNvPr id="33"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4"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FE55FA0-D6BA-4105-BD1D-96EEEC5FC6C7}" type="slidenum">
              <a:rPr lang="en-US" sz="900" b="0" u="none" strike="noStrike">
                <a:solidFill>
                  <a:srgbClr val="595959"/>
                </a:solidFill>
                <a:effectLst/>
                <a:uFillTx/>
                <a:latin typeface="Calibri"/>
              </a:rPr>
              <a:t>3</a:t>
            </a:fld>
            <a:endParaRPr lang="en-US" sz="900" b="0" u="none" strike="noStrike">
              <a:solidFill>
                <a:srgbClr val="000000"/>
              </a:solidFill>
              <a:effectLst/>
              <a:uFillTx/>
              <a:latin typeface="Calibri"/>
            </a:endParaRPr>
          </a:p>
        </p:txBody>
      </p:sp>
    </p:spTree>
  </p:cSld>
  <p:clrMapOvr>
    <a:masterClrMapping/>
  </p:clrMapOvr>
  <p:transition>
    <p:checke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2"/>
          <p:cNvSpPr/>
          <p:nvPr/>
        </p:nvSpPr>
        <p:spPr>
          <a:xfrm>
            <a:off x="762120" y="457200"/>
            <a:ext cx="7772400" cy="8380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36" name="Text Box 6"/>
          <p:cNvSpPr/>
          <p:nvPr/>
        </p:nvSpPr>
        <p:spPr>
          <a:xfrm>
            <a:off x="2895480" y="380880"/>
            <a:ext cx="5715000" cy="7642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27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i="1" u="none" strike="noStrike">
                <a:solidFill>
                  <a:srgbClr val="000000"/>
                </a:solidFill>
                <a:effectLst/>
                <a:uFillTx/>
                <a:latin typeface="Times New Roman"/>
              </a:rPr>
              <a:t>Current Trends</a:t>
            </a:r>
            <a:endParaRPr lang="en-US" sz="4400" b="0" u="none" strike="noStrike">
              <a:solidFill>
                <a:srgbClr val="000000"/>
              </a:solidFill>
              <a:effectLst/>
              <a:uFillTx/>
              <a:latin typeface="Calibri"/>
            </a:endParaRPr>
          </a:p>
        </p:txBody>
      </p:sp>
      <p:sp>
        <p:nvSpPr>
          <p:cNvPr id="37" name="Text Box 7"/>
          <p:cNvSpPr/>
          <p:nvPr/>
        </p:nvSpPr>
        <p:spPr>
          <a:xfrm>
            <a:off x="1600200" y="1523880"/>
            <a:ext cx="6781680" cy="3376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0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 </a:t>
            </a:r>
            <a:endParaRPr lang="en-US" sz="1600" b="0" u="none" strike="noStrike">
              <a:solidFill>
                <a:srgbClr val="000000"/>
              </a:solidFill>
              <a:effectLst/>
              <a:uFillTx/>
              <a:latin typeface="Calibri"/>
            </a:endParaRPr>
          </a:p>
        </p:txBody>
      </p:sp>
      <p:pic>
        <p:nvPicPr>
          <p:cNvPr id="38" name="Picture 8" descr="AIS banner"/>
          <p:cNvPicPr/>
          <p:nvPr/>
        </p:nvPicPr>
        <p:blipFill>
          <a:blip r:embed="rId3"/>
          <a:srcRect t="-981"/>
          <a:stretch/>
        </p:blipFill>
        <p:spPr>
          <a:xfrm>
            <a:off x="1219320" y="5029200"/>
            <a:ext cx="6727680" cy="1828800"/>
          </a:xfrm>
          <a:prstGeom prst="rect">
            <a:avLst/>
          </a:prstGeom>
          <a:noFill/>
          <a:ln w="0">
            <a:noFill/>
          </a:ln>
        </p:spPr>
      </p:pic>
      <p:sp>
        <p:nvSpPr>
          <p:cNvPr id="39" name="Rectangle 9"/>
          <p:cNvSpPr/>
          <p:nvPr/>
        </p:nvSpPr>
        <p:spPr>
          <a:xfrm>
            <a:off x="914400" y="1371600"/>
            <a:ext cx="7675560" cy="4608360"/>
          </a:xfrm>
          <a:prstGeom prst="rect">
            <a:avLst/>
          </a:prstGeom>
          <a:noFill/>
          <a:ln w="0">
            <a:noFill/>
          </a:ln>
        </p:spPr>
        <p:style>
          <a:lnRef idx="0">
            <a:scrgbClr r="0" g="0" b="0"/>
          </a:lnRef>
          <a:fillRef idx="0">
            <a:scrgbClr r="0" g="0" b="0"/>
          </a:fillRef>
          <a:effectRef idx="0">
            <a:scrgbClr r="0" g="0" b="0"/>
          </a:effectRef>
          <a:fontRef idx="minor"/>
        </p:style>
        <p:txBody>
          <a:bodyPr lIns="90360" tIns="44280" rIns="90360" bIns="44280" anchor="t">
            <a:noAutofit/>
          </a:bodyPr>
          <a:lstStyle/>
          <a:p>
            <a:pPr marL="343080" indent="-343080" algn="ctr">
              <a:lnSpc>
                <a:spcPct val="100000"/>
              </a:lnSpc>
              <a:spcBef>
                <a:spcPts val="799"/>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u="none" strike="noStrike">
                <a:solidFill>
                  <a:srgbClr val="000000"/>
                </a:solidFill>
                <a:effectLst/>
                <a:uFillTx/>
                <a:latin typeface="Times New Roman"/>
              </a:rPr>
              <a:t>Program/portfolio management</a:t>
            </a:r>
            <a:endParaRPr lang="en-US" sz="3200" b="0" u="none" strike="noStrike">
              <a:solidFill>
                <a:srgbClr val="000000"/>
              </a:solidFill>
              <a:effectLst/>
              <a:uFillTx/>
              <a:latin typeface="Calibri"/>
            </a:endParaRPr>
          </a:p>
          <a:p>
            <a:pPr marL="343080" indent="-343080" algn="ctr">
              <a:lnSpc>
                <a:spcPct val="100000"/>
              </a:lnSpc>
              <a:spcBef>
                <a:spcPts val="799"/>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u="none" strike="noStrike">
                <a:solidFill>
                  <a:srgbClr val="000000"/>
                </a:solidFill>
                <a:effectLst/>
                <a:uFillTx/>
                <a:latin typeface="Times New Roman"/>
              </a:rPr>
              <a:t>Organizational Project Management Maturity Models</a:t>
            </a:r>
            <a:endParaRPr lang="en-US" sz="3200" b="0" u="none" strike="noStrike">
              <a:solidFill>
                <a:srgbClr val="000000"/>
              </a:solidFill>
              <a:effectLst/>
              <a:uFillTx/>
              <a:latin typeface="Calibri"/>
            </a:endParaRPr>
          </a:p>
          <a:p>
            <a:pPr marL="343080" indent="-343080" algn="ctr">
              <a:lnSpc>
                <a:spcPct val="100000"/>
              </a:lnSpc>
              <a:spcBef>
                <a:spcPts val="799"/>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u="none" strike="noStrike">
                <a:solidFill>
                  <a:srgbClr val="000000"/>
                </a:solidFill>
                <a:effectLst/>
                <a:uFillTx/>
                <a:latin typeface="Times New Roman"/>
              </a:rPr>
              <a:t>Project management as a career</a:t>
            </a:r>
            <a:endParaRPr lang="en-US" sz="3200" b="0" u="none" strike="noStrike">
              <a:solidFill>
                <a:srgbClr val="000000"/>
              </a:solidFill>
              <a:effectLst/>
              <a:uFillTx/>
              <a:latin typeface="Calibri"/>
            </a:endParaRPr>
          </a:p>
          <a:p>
            <a:pPr marL="743040" lvl="1" indent="-285840" algn="ctr">
              <a:lnSpc>
                <a:spcPct val="100000"/>
              </a:lnSpc>
              <a:spcBef>
                <a:spcPts val="700"/>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PMI:  PMO CAQ™</a:t>
            </a:r>
            <a:endParaRPr lang="en-US" sz="2800" b="0" u="none" strike="noStrike">
              <a:solidFill>
                <a:srgbClr val="000000"/>
              </a:solidFill>
              <a:effectLst/>
              <a:uFillTx/>
              <a:latin typeface="Calibri"/>
            </a:endParaRPr>
          </a:p>
          <a:p>
            <a:pPr marL="1600200" lvl="3" indent="-228600" algn="ctr">
              <a:lnSpc>
                <a:spcPct val="100000"/>
              </a:lnSpc>
              <a:spcBef>
                <a:spcPts val="700"/>
              </a:spcBef>
              <a:buClr>
                <a:srgbClr val="000000"/>
              </a:buClr>
              <a:buFont typeface="Times New Roman"/>
              <a:buChar char="–"/>
              <a:tabLst>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a:t>
            </a:r>
            <a:r>
              <a:rPr lang="en-US" sz="2000" b="0" u="none" strike="noStrike">
                <a:solidFill>
                  <a:srgbClr val="000000"/>
                </a:solidFill>
                <a:effectLst/>
                <a:uFillTx/>
                <a:latin typeface="Times New Roman"/>
              </a:rPr>
              <a:t>Certificate of Added Qualification</a:t>
            </a:r>
            <a:r>
              <a:rPr lang="en-US" sz="2800" b="0" u="none" strike="noStrike">
                <a:solidFill>
                  <a:srgbClr val="000000"/>
                </a:solidFill>
                <a:effectLst/>
                <a:uFillTx/>
                <a:latin typeface="Times New Roman"/>
              </a:rPr>
              <a:t>)</a:t>
            </a:r>
            <a:endParaRPr lang="en-US" sz="2800" b="0" u="none" strike="noStrike">
              <a:solidFill>
                <a:srgbClr val="000000"/>
              </a:solidFill>
              <a:effectLst/>
              <a:uFillTx/>
              <a:latin typeface="Calibri"/>
            </a:endParaRPr>
          </a:p>
          <a:p>
            <a:pPr marL="343080" indent="-343080" algn="ctr">
              <a:lnSpc>
                <a:spcPct val="100000"/>
              </a:lnSpc>
              <a:spcBef>
                <a:spcPts val="799"/>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u="none" strike="noStrike">
                <a:solidFill>
                  <a:srgbClr val="000000"/>
                </a:solidFill>
                <a:effectLst/>
                <a:uFillTx/>
                <a:latin typeface="Times New Roman"/>
              </a:rPr>
              <a:t>PMBOK alignment to win business</a:t>
            </a:r>
            <a:endParaRPr lang="en-US" sz="3200" b="0" u="none" strike="noStrike">
              <a:solidFill>
                <a:srgbClr val="000000"/>
              </a:solidFill>
              <a:effectLst/>
              <a:uFillTx/>
              <a:latin typeface="Calibri"/>
            </a:endParaRPr>
          </a:p>
        </p:txBody>
      </p:sp>
      <p:sp>
        <p:nvSpPr>
          <p:cNvPr id="40"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41"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291D4F5-989A-47CE-9B38-D7BC6A00B2D1}" type="slidenum">
              <a:rPr lang="en-US" sz="900" b="0" u="none" strike="noStrike">
                <a:solidFill>
                  <a:srgbClr val="595959"/>
                </a:solidFill>
                <a:effectLst/>
                <a:uFillTx/>
                <a:latin typeface="Calibri"/>
              </a:rPr>
              <a:t>4</a:t>
            </a:fld>
            <a:endParaRPr lang="en-US" sz="900" b="0" u="none" strike="noStrike">
              <a:solidFill>
                <a:srgbClr val="000000"/>
              </a:solidFill>
              <a:effectLst/>
              <a:uFillTx/>
              <a:latin typeface="Calibri"/>
            </a:endParaRPr>
          </a:p>
        </p:txBody>
      </p:sp>
    </p:spTree>
  </p:cSld>
  <p:clrMapOvr>
    <a:masterClrMapping/>
  </p:clrMapOvr>
  <p:transition>
    <p:checker/>
  </p:transition>
  <p:timing>
    <p:tnLst>
      <p:par>
        <p:cTn id="1" dur="indefinite" restart="never" nodeType="tmRoot">
          <p:childTnLst>
            <p:seq>
              <p:cTn id="2" dur="indefinite" nodeType="mainSeq">
                <p:childTnLst>
                  <p:par>
                    <p:cTn id="3" fill="hold" nodeType="clickEffect">
                      <p:stCondLst>
                        <p:cond delay="0"/>
                      </p:stCondLst>
                      <p:childTnLst>
                        <p:par>
                          <p:cTn id="4" fill="hold" nodeType="withEffect">
                            <p:stCondLst>
                              <p:cond delay="0"/>
                            </p:stCondLst>
                            <p:childTnLst>
                              <p:par>
                                <p:cTn id="5" presetID="14" presetClass="entr" presetSubtype="5"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randombar(vertical)">
                                      <p:cBhvr additive="repl">
                                        <p:cTn id="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1026"/>
          <p:cNvSpPr/>
          <p:nvPr/>
        </p:nvSpPr>
        <p:spPr>
          <a:xfrm>
            <a:off x="762120" y="457200"/>
            <a:ext cx="7772400" cy="8380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43" name="Text Box 1030"/>
          <p:cNvSpPr/>
          <p:nvPr/>
        </p:nvSpPr>
        <p:spPr>
          <a:xfrm>
            <a:off x="2819520" y="457200"/>
            <a:ext cx="5715000" cy="7642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27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i="1" u="none" strike="noStrike">
                <a:solidFill>
                  <a:srgbClr val="000000"/>
                </a:solidFill>
                <a:effectLst/>
                <a:uFillTx/>
                <a:latin typeface="Times New Roman"/>
              </a:rPr>
              <a:t>PMO Benefits</a:t>
            </a:r>
            <a:endParaRPr lang="en-US" sz="4400" b="0" u="none" strike="noStrike">
              <a:solidFill>
                <a:srgbClr val="000000"/>
              </a:solidFill>
              <a:effectLst/>
              <a:uFillTx/>
              <a:latin typeface="Calibri"/>
            </a:endParaRPr>
          </a:p>
        </p:txBody>
      </p:sp>
      <p:sp>
        <p:nvSpPr>
          <p:cNvPr id="44" name="Text Box 1032"/>
          <p:cNvSpPr/>
          <p:nvPr/>
        </p:nvSpPr>
        <p:spPr>
          <a:xfrm>
            <a:off x="1600200" y="1523880"/>
            <a:ext cx="6781680" cy="3376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0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 </a:t>
            </a:r>
            <a:endParaRPr lang="en-US" sz="1600" b="0" u="none" strike="noStrike">
              <a:solidFill>
                <a:srgbClr val="000000"/>
              </a:solidFill>
              <a:effectLst/>
              <a:uFillTx/>
              <a:latin typeface="Calibri"/>
            </a:endParaRPr>
          </a:p>
        </p:txBody>
      </p:sp>
      <p:sp>
        <p:nvSpPr>
          <p:cNvPr id="45" name="Rectangle 1045"/>
          <p:cNvSpPr/>
          <p:nvPr/>
        </p:nvSpPr>
        <p:spPr>
          <a:xfrm>
            <a:off x="304920" y="1523880"/>
            <a:ext cx="3657600" cy="4267440"/>
          </a:xfrm>
          <a:prstGeom prst="rect">
            <a:avLst/>
          </a:prstGeom>
          <a:noFill/>
          <a:ln w="25560">
            <a:solidFill>
              <a:srgbClr val="0066CC"/>
            </a:solidFill>
            <a:miter/>
          </a:ln>
        </p:spPr>
        <p:style>
          <a:lnRef idx="0">
            <a:scrgbClr r="0" g="0" b="0"/>
          </a:lnRef>
          <a:fillRef idx="0">
            <a:scrgbClr r="0" g="0" b="0"/>
          </a:fillRef>
          <a:effectRef idx="0">
            <a:scrgbClr r="0" g="0" b="0"/>
          </a:effectRef>
          <a:fontRef idx="minor"/>
        </p:style>
        <p:txBody>
          <a:bodyPr lIns="90360" tIns="44280" rIns="90360" bIns="44280" anchor="t">
            <a:noAutofit/>
          </a:bodyPr>
          <a:lstStyle/>
          <a:p>
            <a:pPr marL="343080" indent="-343080" algn="ctr">
              <a:lnSpc>
                <a:spcPct val="100000"/>
              </a:lnSpc>
              <a:spcBef>
                <a:spcPts val="524"/>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u="none" strike="noStrike">
                <a:solidFill>
                  <a:srgbClr val="000000"/>
                </a:solidFill>
                <a:effectLst/>
                <a:uFillTx/>
                <a:latin typeface="Times New Roman"/>
              </a:rPr>
              <a:t>Consistent ways of managing projects </a:t>
            </a:r>
            <a:endParaRPr lang="en-US" sz="2100" b="0" u="none" strike="noStrike">
              <a:solidFill>
                <a:srgbClr val="000000"/>
              </a:solidFill>
              <a:effectLst/>
              <a:uFillTx/>
              <a:latin typeface="Calibri"/>
            </a:endParaRPr>
          </a:p>
          <a:p>
            <a:pPr marL="343080" indent="-343080" algn="ctr">
              <a:lnSpc>
                <a:spcPct val="100000"/>
              </a:lnSpc>
              <a:spcBef>
                <a:spcPts val="524"/>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u="none" strike="noStrike">
                <a:solidFill>
                  <a:srgbClr val="000000"/>
                </a:solidFill>
                <a:effectLst/>
                <a:uFillTx/>
                <a:latin typeface="Times New Roman"/>
              </a:rPr>
              <a:t>Shorter project ramp-up time</a:t>
            </a:r>
            <a:endParaRPr lang="en-US" sz="2100" b="0" u="none" strike="noStrike">
              <a:solidFill>
                <a:srgbClr val="000000"/>
              </a:solidFill>
              <a:effectLst/>
              <a:uFillTx/>
              <a:latin typeface="Calibri"/>
            </a:endParaRPr>
          </a:p>
          <a:p>
            <a:pPr marL="343080" indent="-343080" algn="ctr">
              <a:lnSpc>
                <a:spcPct val="100000"/>
              </a:lnSpc>
              <a:spcBef>
                <a:spcPts val="524"/>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u="none" strike="noStrike">
                <a:solidFill>
                  <a:srgbClr val="000000"/>
                </a:solidFill>
                <a:effectLst/>
                <a:uFillTx/>
                <a:latin typeface="Times New Roman"/>
              </a:rPr>
              <a:t>Reduced learning curves for project teams and clients</a:t>
            </a:r>
            <a:endParaRPr lang="en-US" sz="2100" b="0" u="none" strike="noStrike">
              <a:solidFill>
                <a:srgbClr val="000000"/>
              </a:solidFill>
              <a:effectLst/>
              <a:uFillTx/>
              <a:latin typeface="Calibri"/>
            </a:endParaRPr>
          </a:p>
          <a:p>
            <a:pPr marL="343080" indent="-343080" algn="ctr">
              <a:lnSpc>
                <a:spcPct val="100000"/>
              </a:lnSpc>
              <a:spcBef>
                <a:spcPts val="524"/>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u="none" strike="noStrike">
                <a:solidFill>
                  <a:srgbClr val="000000"/>
                </a:solidFill>
                <a:effectLst/>
                <a:uFillTx/>
                <a:latin typeface="Times New Roman"/>
              </a:rPr>
              <a:t>Consistent methods of measuring and</a:t>
            </a:r>
            <a:br>
              <a:rPr sz="2100"/>
            </a:br>
            <a:r>
              <a:rPr lang="en-US" sz="2100" b="0" u="none" strike="noStrike">
                <a:solidFill>
                  <a:srgbClr val="000000"/>
                </a:solidFill>
                <a:effectLst/>
                <a:uFillTx/>
                <a:latin typeface="Times New Roman"/>
              </a:rPr>
              <a:t>tracking progress</a:t>
            </a:r>
            <a:endParaRPr lang="en-US" sz="2100" b="0" u="none" strike="noStrike">
              <a:solidFill>
                <a:srgbClr val="000000"/>
              </a:solidFill>
              <a:effectLst/>
              <a:uFillTx/>
              <a:latin typeface="Calibri"/>
            </a:endParaRPr>
          </a:p>
          <a:p>
            <a:pPr marL="343080" indent="-343080" algn="ctr">
              <a:lnSpc>
                <a:spcPct val="100000"/>
              </a:lnSpc>
              <a:spcBef>
                <a:spcPts val="524"/>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u="none" strike="noStrike">
                <a:solidFill>
                  <a:srgbClr val="000000"/>
                </a:solidFill>
                <a:effectLst/>
                <a:uFillTx/>
                <a:latin typeface="Times New Roman"/>
              </a:rPr>
              <a:t>Management of</a:t>
            </a:r>
            <a:br>
              <a:rPr sz="2100"/>
            </a:br>
            <a:r>
              <a:rPr lang="en-US" sz="2100" b="0" u="none" strike="noStrike">
                <a:solidFill>
                  <a:srgbClr val="000000"/>
                </a:solidFill>
                <a:effectLst/>
                <a:uFillTx/>
                <a:latin typeface="Times New Roman"/>
              </a:rPr>
              <a:t>issues &amp; risks</a:t>
            </a:r>
            <a:endParaRPr lang="en-US" sz="2100" b="0" u="none" strike="noStrike">
              <a:solidFill>
                <a:srgbClr val="000000"/>
              </a:solidFill>
              <a:effectLst/>
              <a:uFillTx/>
              <a:latin typeface="Calibri"/>
            </a:endParaRPr>
          </a:p>
        </p:txBody>
      </p:sp>
      <p:sp>
        <p:nvSpPr>
          <p:cNvPr id="46" name="Rectangle 1046"/>
          <p:cNvSpPr/>
          <p:nvPr/>
        </p:nvSpPr>
        <p:spPr>
          <a:xfrm>
            <a:off x="5181480" y="1523880"/>
            <a:ext cx="3657600" cy="4267440"/>
          </a:xfrm>
          <a:prstGeom prst="rect">
            <a:avLst/>
          </a:prstGeom>
          <a:noFill/>
          <a:ln w="25560">
            <a:solidFill>
              <a:srgbClr val="0066CC"/>
            </a:solidFill>
            <a:miter/>
          </a:ln>
        </p:spPr>
        <p:style>
          <a:lnRef idx="0">
            <a:scrgbClr r="0" g="0" b="0"/>
          </a:lnRef>
          <a:fillRef idx="0">
            <a:scrgbClr r="0" g="0" b="0"/>
          </a:fillRef>
          <a:effectRef idx="0">
            <a:scrgbClr r="0" g="0" b="0"/>
          </a:effectRef>
          <a:fontRef idx="minor"/>
        </p:style>
        <p:txBody>
          <a:bodyPr lIns="90360" tIns="44280" rIns="90360" bIns="44280" anchor="t">
            <a:noAutofit/>
          </a:bodyPr>
          <a:lstStyle/>
          <a:p>
            <a:pPr marL="343080" indent="-343080" algn="ctr">
              <a:lnSpc>
                <a:spcPct val="100000"/>
              </a:lnSpc>
              <a:spcBef>
                <a:spcPts val="524"/>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u="none" strike="noStrike">
                <a:solidFill>
                  <a:srgbClr val="000000"/>
                </a:solidFill>
                <a:effectLst/>
                <a:uFillTx/>
                <a:latin typeface="Times New Roman"/>
              </a:rPr>
              <a:t>Higher quality</a:t>
            </a:r>
            <a:br>
              <a:rPr sz="2100"/>
            </a:br>
            <a:r>
              <a:rPr lang="en-US" sz="2100" b="0" u="none" strike="noStrike">
                <a:solidFill>
                  <a:srgbClr val="000000"/>
                </a:solidFill>
                <a:effectLst/>
                <a:uFillTx/>
                <a:latin typeface="Times New Roman"/>
              </a:rPr>
              <a:t>products and services.</a:t>
            </a:r>
            <a:endParaRPr lang="en-US" sz="2100" b="0" u="none" strike="noStrike">
              <a:solidFill>
                <a:srgbClr val="000000"/>
              </a:solidFill>
              <a:effectLst/>
              <a:uFillTx/>
              <a:latin typeface="Calibri"/>
            </a:endParaRPr>
          </a:p>
          <a:p>
            <a:pPr marL="343080" indent="-343080" algn="ctr">
              <a:lnSpc>
                <a:spcPct val="100000"/>
              </a:lnSpc>
              <a:spcBef>
                <a:spcPts val="524"/>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u="none" strike="noStrike">
                <a:solidFill>
                  <a:srgbClr val="000000"/>
                </a:solidFill>
                <a:effectLst/>
                <a:uFillTx/>
                <a:latin typeface="Times New Roman"/>
              </a:rPr>
              <a:t>Faster delivery to market</a:t>
            </a:r>
            <a:endParaRPr lang="en-US" sz="2100" b="0" u="none" strike="noStrike">
              <a:solidFill>
                <a:srgbClr val="000000"/>
              </a:solidFill>
              <a:effectLst/>
              <a:uFillTx/>
              <a:latin typeface="Calibri"/>
            </a:endParaRPr>
          </a:p>
          <a:p>
            <a:pPr marL="343080" indent="-343080" algn="ctr">
              <a:lnSpc>
                <a:spcPct val="100000"/>
              </a:lnSpc>
              <a:spcBef>
                <a:spcPts val="524"/>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u="none" strike="noStrike">
                <a:solidFill>
                  <a:srgbClr val="000000"/>
                </a:solidFill>
                <a:effectLst/>
                <a:uFillTx/>
                <a:latin typeface="Times New Roman"/>
              </a:rPr>
              <a:t>Cost savings/increased return on investment</a:t>
            </a:r>
            <a:endParaRPr lang="en-US" sz="2100" b="0" u="none" strike="noStrike">
              <a:solidFill>
                <a:srgbClr val="000000"/>
              </a:solidFill>
              <a:effectLst/>
              <a:uFillTx/>
              <a:latin typeface="Calibri"/>
            </a:endParaRPr>
          </a:p>
          <a:p>
            <a:pPr marL="343080" indent="-343080" algn="ctr">
              <a:lnSpc>
                <a:spcPct val="100000"/>
              </a:lnSpc>
              <a:spcBef>
                <a:spcPts val="524"/>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u="none" strike="noStrike">
                <a:solidFill>
                  <a:srgbClr val="000000"/>
                </a:solidFill>
                <a:effectLst/>
                <a:uFillTx/>
                <a:latin typeface="Times New Roman"/>
              </a:rPr>
              <a:t>Increased efficiency</a:t>
            </a:r>
            <a:endParaRPr lang="en-US" sz="2100" b="0" u="none" strike="noStrike">
              <a:solidFill>
                <a:srgbClr val="000000"/>
              </a:solidFill>
              <a:effectLst/>
              <a:uFillTx/>
              <a:latin typeface="Calibri"/>
            </a:endParaRPr>
          </a:p>
          <a:p>
            <a:pPr marL="343080" indent="-343080" algn="ctr">
              <a:lnSpc>
                <a:spcPct val="100000"/>
              </a:lnSpc>
              <a:spcBef>
                <a:spcPts val="524"/>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100" b="0" u="none" strike="noStrike">
                <a:solidFill>
                  <a:srgbClr val="000000"/>
                </a:solidFill>
                <a:effectLst/>
                <a:uFillTx/>
                <a:latin typeface="Times New Roman"/>
              </a:rPr>
              <a:t>Success in meeting</a:t>
            </a:r>
            <a:br>
              <a:rPr sz="2100"/>
            </a:br>
            <a:r>
              <a:rPr lang="en-US" sz="2100" b="0" u="none" strike="noStrike">
                <a:solidFill>
                  <a:srgbClr val="000000"/>
                </a:solidFill>
                <a:effectLst/>
                <a:uFillTx/>
                <a:latin typeface="Times New Roman"/>
              </a:rPr>
              <a:t>business objectives</a:t>
            </a:r>
            <a:endParaRPr lang="en-US" sz="2100" b="0" u="none" strike="noStrike">
              <a:solidFill>
                <a:srgbClr val="000000"/>
              </a:solidFill>
              <a:effectLst/>
              <a:uFillTx/>
              <a:latin typeface="Calibri"/>
            </a:endParaRPr>
          </a:p>
          <a:p>
            <a:pPr marL="343080" indent="-343080" algn="ctr">
              <a:lnSpc>
                <a:spcPct val="100000"/>
              </a:lnSpc>
              <a:spcBef>
                <a:spcPts val="1925"/>
              </a:spcBef>
              <a:buClr>
                <a:srgbClr val="CC66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200" b="1" i="1" u="sng" strike="noStrike">
                <a:solidFill>
                  <a:srgbClr val="CC6600"/>
                </a:solidFill>
                <a:effectLst/>
                <a:uFillTx/>
                <a:latin typeface="Times New Roman"/>
              </a:rPr>
              <a:t>Increased customer satisfaction</a:t>
            </a:r>
            <a:endParaRPr lang="en-US" sz="2200" b="0" u="none" strike="noStrike">
              <a:solidFill>
                <a:srgbClr val="000000"/>
              </a:solidFill>
              <a:effectLst/>
              <a:uFillTx/>
              <a:latin typeface="Calibri"/>
            </a:endParaRPr>
          </a:p>
        </p:txBody>
      </p:sp>
      <p:sp>
        <p:nvSpPr>
          <p:cNvPr id="47" name="AutoShape 1047"/>
          <p:cNvSpPr/>
          <p:nvPr/>
        </p:nvSpPr>
        <p:spPr>
          <a:xfrm>
            <a:off x="4114800" y="2971800"/>
            <a:ext cx="990720" cy="1600200"/>
          </a:xfrm>
          <a:prstGeom prst="rightArrow">
            <a:avLst>
              <a:gd name="adj1" fmla="val 50000"/>
              <a:gd name="adj2" fmla="val 25000"/>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90000" tIns="46800" rIns="90000" bIns="46800" anchor="ctr">
            <a:sp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48"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49"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A924B01-05BC-49F0-ABEC-2551E07B184D}" type="slidenum">
              <a:rPr lang="en-US" sz="900" b="0" u="none" strike="noStrike">
                <a:solidFill>
                  <a:srgbClr val="595959"/>
                </a:solidFill>
                <a:effectLst/>
                <a:uFillTx/>
                <a:latin typeface="Calibri"/>
              </a:rPr>
              <a:t>5</a:t>
            </a:fld>
            <a:endParaRPr lang="en-US" sz="900" b="0" u="none" strike="noStrike">
              <a:solidFill>
                <a:srgbClr val="000000"/>
              </a:solidFill>
              <a:effectLst/>
              <a:uFillTx/>
              <a:latin typeface="Calibri"/>
            </a:endParaRPr>
          </a:p>
        </p:txBody>
      </p:sp>
    </p:spTree>
  </p:cSld>
  <p:clrMapOvr>
    <a:masterClrMapping/>
  </p:clrMapOvr>
  <p:transition>
    <p:checke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2"/>
          <p:cNvSpPr/>
          <p:nvPr/>
        </p:nvSpPr>
        <p:spPr>
          <a:xfrm>
            <a:off x="762120" y="457200"/>
            <a:ext cx="7772400" cy="8380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51" name="Text Box 6"/>
          <p:cNvSpPr/>
          <p:nvPr/>
        </p:nvSpPr>
        <p:spPr>
          <a:xfrm>
            <a:off x="2362320" y="380880"/>
            <a:ext cx="6781680" cy="7642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27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i="1" u="none" strike="noStrike">
                <a:solidFill>
                  <a:srgbClr val="000000"/>
                </a:solidFill>
                <a:effectLst/>
                <a:uFillTx/>
                <a:latin typeface="Times New Roman"/>
              </a:rPr>
              <a:t>Steps to Establish a PMO</a:t>
            </a:r>
            <a:endParaRPr lang="en-US" sz="4400" b="0" u="none" strike="noStrike">
              <a:solidFill>
                <a:srgbClr val="000000"/>
              </a:solidFill>
              <a:effectLst/>
              <a:uFillTx/>
              <a:latin typeface="Calibri"/>
            </a:endParaRPr>
          </a:p>
        </p:txBody>
      </p:sp>
      <p:sp>
        <p:nvSpPr>
          <p:cNvPr id="52" name="Text Box 7"/>
          <p:cNvSpPr/>
          <p:nvPr/>
        </p:nvSpPr>
        <p:spPr>
          <a:xfrm>
            <a:off x="1600200" y="1523880"/>
            <a:ext cx="6781680" cy="3376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0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 </a:t>
            </a:r>
            <a:endParaRPr lang="en-US" sz="1600" b="0" u="none" strike="noStrike">
              <a:solidFill>
                <a:srgbClr val="000000"/>
              </a:solidFill>
              <a:effectLst/>
              <a:uFillTx/>
              <a:latin typeface="Calibri"/>
            </a:endParaRPr>
          </a:p>
        </p:txBody>
      </p:sp>
      <p:graphicFrame>
        <p:nvGraphicFramePr>
          <p:cNvPr id="53" name="Object 2"/>
          <p:cNvGraphicFramePr/>
          <p:nvPr/>
        </p:nvGraphicFramePr>
        <p:xfrm>
          <a:off x="304920" y="1600200"/>
          <a:ext cx="2344680" cy="744480"/>
        </p:xfrm>
        <a:graphic>
          <a:graphicData uri="http://schemas.openxmlformats.org/presentationml/2006/ole">
            <mc:AlternateContent xmlns:mc="http://schemas.openxmlformats.org/markup-compatibility/2006">
              <mc:Choice xmlns:v="urn:schemas-microsoft-com:vml" Requires="v">
                <p:oleObj r:id="rId3" imgW="0" imgH="0" progId="">
                  <p:embed/>
                </p:oleObj>
              </mc:Choice>
              <mc:Fallback>
                <p:oleObj r:id="rId3" imgW="0" imgH="0" progId="">
                  <p:embed/>
                  <p:pic>
                    <p:nvPicPr>
                      <p:cNvPr id="54" name="Object 2"/>
                      <p:cNvPicPr/>
                      <p:nvPr/>
                    </p:nvPicPr>
                    <p:blipFill>
                      <a:blip r:embed="rId4"/>
                      <a:stretch/>
                    </p:blipFill>
                    <p:spPr>
                      <a:xfrm>
                        <a:off x="304920" y="1600200"/>
                        <a:ext cx="2344680" cy="744480"/>
                      </a:xfrm>
                      <a:prstGeom prst="rect">
                        <a:avLst/>
                      </a:prstGeom>
                      <a:noFill/>
                      <a:ln w="0">
                        <a:noFill/>
                      </a:ln>
                    </p:spPr>
                  </p:pic>
                </p:oleObj>
              </mc:Fallback>
            </mc:AlternateContent>
          </a:graphicData>
        </a:graphic>
      </p:graphicFrame>
      <p:sp>
        <p:nvSpPr>
          <p:cNvPr id="55" name="Rectangle 14"/>
          <p:cNvSpPr/>
          <p:nvPr/>
        </p:nvSpPr>
        <p:spPr>
          <a:xfrm>
            <a:off x="3429000" y="1523880"/>
            <a:ext cx="5160960" cy="2133720"/>
          </a:xfrm>
          <a:prstGeom prst="rect">
            <a:avLst/>
          </a:prstGeom>
          <a:noFill/>
          <a:ln w="0">
            <a:noFill/>
          </a:ln>
        </p:spPr>
        <p:style>
          <a:lnRef idx="0">
            <a:scrgbClr r="0" g="0" b="0"/>
          </a:lnRef>
          <a:fillRef idx="0">
            <a:scrgbClr r="0" g="0" b="0"/>
          </a:fillRef>
          <a:effectRef idx="0">
            <a:scrgbClr r="0" g="0" b="0"/>
          </a:effectRef>
          <a:fontRef idx="minor"/>
        </p:style>
        <p:txBody>
          <a:bodyPr lIns="90360" tIns="44280" rIns="90360" bIns="44280" anchor="t">
            <a:noAutofit/>
          </a:bodyPr>
          <a:lstStyle/>
          <a:p>
            <a:pPr marL="343080" indent="-343080" algn="ctr">
              <a:lnSpc>
                <a:spcPct val="100000"/>
              </a:lnSpc>
              <a:spcBef>
                <a:spcPts val="700"/>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Review organization strategic goals, mission statement, business plan,  business objectives, current initiatives</a:t>
            </a:r>
            <a:endParaRPr lang="en-US" sz="2800" b="0" u="none" strike="noStrike">
              <a:solidFill>
                <a:srgbClr val="000000"/>
              </a:solidFill>
              <a:effectLst/>
              <a:uFillTx/>
              <a:latin typeface="Calibri"/>
            </a:endParaRPr>
          </a:p>
        </p:txBody>
      </p:sp>
      <p:sp>
        <p:nvSpPr>
          <p:cNvPr id="56" name="Rectangle 15"/>
          <p:cNvSpPr/>
          <p:nvPr/>
        </p:nvSpPr>
        <p:spPr>
          <a:xfrm>
            <a:off x="304920" y="3733920"/>
            <a:ext cx="8305560" cy="22885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marL="336600" indent="-336600"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u="sng" strike="noStrike">
                <a:solidFill>
                  <a:srgbClr val="000000"/>
                </a:solidFill>
                <a:effectLst/>
                <a:uFillTx/>
                <a:latin typeface="Times New Roman"/>
              </a:rPr>
              <a:t>Ask and investigate:</a:t>
            </a:r>
            <a:endParaRPr lang="en-US" sz="2400" b="0" u="none" strike="noStrike">
              <a:solidFill>
                <a:srgbClr val="000000"/>
              </a:solidFill>
              <a:effectLst/>
              <a:uFillTx/>
              <a:latin typeface="Calibri"/>
            </a:endParaRPr>
          </a:p>
          <a:p>
            <a:pPr marL="336600" indent="-336600" algn="ctr">
              <a:lnSpc>
                <a:spcPct val="100000"/>
              </a:lnSpc>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u="none" strike="noStrike">
                <a:solidFill>
                  <a:srgbClr val="000000"/>
                </a:solidFill>
                <a:effectLst/>
                <a:uFillTx/>
                <a:latin typeface="Times New Roman"/>
              </a:rPr>
              <a:t>Where is the organizational “pain”--where is the organization falling short in achieving its strategy and objectives?</a:t>
            </a:r>
            <a:endParaRPr lang="en-US" sz="2400" b="0" u="none" strike="noStrike">
              <a:solidFill>
                <a:srgbClr val="000000"/>
              </a:solidFill>
              <a:effectLst/>
              <a:uFillTx/>
              <a:latin typeface="Calibri"/>
            </a:endParaRPr>
          </a:p>
          <a:p>
            <a:pPr marL="336600" indent="-336600" algn="ctr">
              <a:lnSpc>
                <a:spcPct val="100000"/>
              </a:lnSpc>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u="none" strike="noStrike">
                <a:solidFill>
                  <a:srgbClr val="000000"/>
                </a:solidFill>
                <a:effectLst/>
                <a:uFillTx/>
                <a:latin typeface="Times New Roman"/>
              </a:rPr>
              <a:t>What are the organization’s strengths and challenges?</a:t>
            </a:r>
            <a:endParaRPr lang="en-US" sz="2400" b="0" u="none" strike="noStrike">
              <a:solidFill>
                <a:srgbClr val="000000"/>
              </a:solidFill>
              <a:effectLst/>
              <a:uFillTx/>
              <a:latin typeface="Calibri"/>
            </a:endParaRPr>
          </a:p>
          <a:p>
            <a:pPr marL="336600" indent="-336600" algn="ctr">
              <a:lnSpc>
                <a:spcPct val="100000"/>
              </a:lnSpc>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u="none" strike="noStrike">
                <a:solidFill>
                  <a:srgbClr val="000000"/>
                </a:solidFill>
                <a:effectLst/>
                <a:uFillTx/>
                <a:latin typeface="Times New Roman"/>
              </a:rPr>
              <a:t>What is the organization’s receptivity to change?</a:t>
            </a:r>
            <a:endParaRPr lang="en-US" sz="2400" b="0" u="none" strike="noStrike">
              <a:solidFill>
                <a:srgbClr val="000000"/>
              </a:solidFill>
              <a:effectLst/>
              <a:uFillTx/>
              <a:latin typeface="Calibri"/>
            </a:endParaRPr>
          </a:p>
          <a:p>
            <a:pPr marL="336600" indent="-336600" algn="ctr">
              <a:lnSpc>
                <a:spcPct val="100000"/>
              </a:lnSpc>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u="none" strike="noStrike">
                <a:solidFill>
                  <a:srgbClr val="000000"/>
                </a:solidFill>
                <a:effectLst/>
                <a:uFillTx/>
                <a:latin typeface="Times New Roman"/>
              </a:rPr>
              <a:t>Is there a need for formalized project management? </a:t>
            </a:r>
            <a:endParaRPr lang="en-US" sz="2400" b="0" u="none" strike="noStrike">
              <a:solidFill>
                <a:srgbClr val="000000"/>
              </a:solidFill>
              <a:effectLst/>
              <a:uFillTx/>
              <a:latin typeface="Calibri"/>
            </a:endParaRPr>
          </a:p>
        </p:txBody>
      </p:sp>
      <p:sp>
        <p:nvSpPr>
          <p:cNvPr id="57"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58"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04A40D3-4241-48EF-A04C-F345A6542316}" type="slidenum">
              <a:rPr lang="en-US" sz="900" b="0" u="none" strike="noStrike">
                <a:solidFill>
                  <a:srgbClr val="595959"/>
                </a:solidFill>
                <a:effectLst/>
                <a:uFillTx/>
                <a:latin typeface="Calibri"/>
              </a:rPr>
              <a:t>6</a:t>
            </a:fld>
            <a:endParaRPr lang="en-US" sz="900" b="0" u="none" strike="noStrike">
              <a:solidFill>
                <a:srgbClr val="000000"/>
              </a:solidFill>
              <a:effectLst/>
              <a:uFillTx/>
              <a:latin typeface="Calibri"/>
            </a:endParaRPr>
          </a:p>
        </p:txBody>
      </p:sp>
    </p:spTree>
  </p:cSld>
  <p:clrMapOvr>
    <a:masterClrMapping/>
  </p:clrMapOvr>
  <p:transition>
    <p:checker/>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2" presetClass="entr" presetSubtype="8" fill="hold" nodeType="clickEffect">
                                  <p:stCondLst>
                                    <p:cond delay="0"/>
                                  </p:stCondLst>
                                  <p:endCondLst>
                                    <p:cond evt="begin" delay="0"/>
                                  </p:end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0-#ppt_w/2"/>
                                          </p:val>
                                        </p:tav>
                                        <p:tav tm="100000">
                                          <p:val>
                                            <p:strVal val="#ppt_x"/>
                                          </p:val>
                                        </p:tav>
                                      </p:tavLst>
                                    </p:anim>
                                    <p:anim calcmode="lin" valueType="num">
                                      <p:cBhvr additive="base">
                                        <p:cTn id="8"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2"/>
          <p:cNvSpPr/>
          <p:nvPr/>
        </p:nvSpPr>
        <p:spPr>
          <a:xfrm>
            <a:off x="762120" y="457200"/>
            <a:ext cx="7772400" cy="8380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60" name="Text Box 6"/>
          <p:cNvSpPr/>
          <p:nvPr/>
        </p:nvSpPr>
        <p:spPr>
          <a:xfrm>
            <a:off x="2286000" y="380880"/>
            <a:ext cx="6705720" cy="7642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27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i="1" u="none" strike="noStrike">
                <a:solidFill>
                  <a:srgbClr val="000000"/>
                </a:solidFill>
                <a:effectLst/>
                <a:uFillTx/>
                <a:latin typeface="Times New Roman"/>
              </a:rPr>
              <a:t>Selling PM to Executives</a:t>
            </a:r>
            <a:endParaRPr lang="en-US" sz="4400" b="0" u="none" strike="noStrike">
              <a:solidFill>
                <a:srgbClr val="000000"/>
              </a:solidFill>
              <a:effectLst/>
              <a:uFillTx/>
              <a:latin typeface="Calibri"/>
            </a:endParaRPr>
          </a:p>
        </p:txBody>
      </p:sp>
      <p:sp>
        <p:nvSpPr>
          <p:cNvPr id="61" name="Text Box 7"/>
          <p:cNvSpPr/>
          <p:nvPr/>
        </p:nvSpPr>
        <p:spPr>
          <a:xfrm>
            <a:off x="1600200" y="1523880"/>
            <a:ext cx="6781680" cy="3376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0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 </a:t>
            </a:r>
            <a:endParaRPr lang="en-US" sz="1600" b="0" u="none" strike="noStrike">
              <a:solidFill>
                <a:srgbClr val="000000"/>
              </a:solidFill>
              <a:effectLst/>
              <a:uFillTx/>
              <a:latin typeface="Calibri"/>
            </a:endParaRPr>
          </a:p>
        </p:txBody>
      </p:sp>
      <p:sp>
        <p:nvSpPr>
          <p:cNvPr id="62" name="Rectangle 8"/>
          <p:cNvSpPr/>
          <p:nvPr/>
        </p:nvSpPr>
        <p:spPr>
          <a:xfrm>
            <a:off x="990720" y="2057400"/>
            <a:ext cx="7675560" cy="1219320"/>
          </a:xfrm>
          <a:prstGeom prst="rect">
            <a:avLst/>
          </a:prstGeom>
          <a:noFill/>
          <a:ln w="0">
            <a:noFill/>
          </a:ln>
        </p:spPr>
        <p:style>
          <a:lnRef idx="0">
            <a:scrgbClr r="0" g="0" b="0"/>
          </a:lnRef>
          <a:fillRef idx="0">
            <a:scrgbClr r="0" g="0" b="0"/>
          </a:fillRef>
          <a:effectRef idx="0">
            <a:scrgbClr r="0" g="0" b="0"/>
          </a:effectRef>
          <a:fontRef idx="minor"/>
        </p:style>
        <p:txBody>
          <a:bodyPr lIns="90360" tIns="44280" rIns="90360" bIns="44280" anchor="t">
            <a:noAutofit/>
          </a:bodyPr>
          <a:lstStyle/>
          <a:p>
            <a:pPr marL="343080" indent="-343080" algn="ctr">
              <a:lnSpc>
                <a:spcPct val="100000"/>
              </a:lnSpc>
              <a:spcBef>
                <a:spcPts val="499"/>
              </a:spcBef>
              <a:spcAft>
                <a:spcPts val="499"/>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“Savvy systems-thinking project managers position themselves as interpreters of strategy.  If they’re doing the job well at the project level, they’re making the connection to how the project supports the strategic needs of the organization.  They’re able to give it meaning and context.”</a:t>
            </a:r>
            <a:endParaRPr lang="en-US" sz="2800" b="0" u="none" strike="noStrike">
              <a:solidFill>
                <a:srgbClr val="000000"/>
              </a:solidFill>
              <a:effectLst/>
              <a:uFillTx/>
              <a:latin typeface="Calibri"/>
            </a:endParaRPr>
          </a:p>
          <a:p>
            <a:pPr marL="343080" indent="-343080" algn="ctr">
              <a:lnSpc>
                <a:spcPct val="100000"/>
              </a:lnSpc>
              <a:spcBef>
                <a:spcPts val="499"/>
              </a:spcBef>
              <a:spcAft>
                <a:spcPts val="499"/>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a:p>
            <a:pPr marL="343080" indent="-343080" algn="ctr">
              <a:lnSpc>
                <a:spcPct val="100000"/>
              </a:lnSpc>
              <a:spcBef>
                <a:spcPts val="499"/>
              </a:spcBef>
              <a:spcAft>
                <a:spcPts val="499"/>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i="1" u="none" strike="noStrike">
                <a:solidFill>
                  <a:srgbClr val="000000"/>
                </a:solidFill>
                <a:effectLst/>
                <a:uFillTx/>
                <a:latin typeface="Times New Roman"/>
              </a:rPr>
              <a:t>- Paul Shalty, PMP, Catalyst Management Consulting LLC</a:t>
            </a:r>
            <a:br>
              <a:rPr sz="2000"/>
            </a:br>
            <a:r>
              <a:rPr lang="en-US" sz="2000" b="0" i="1" u="none" strike="noStrike">
                <a:solidFill>
                  <a:srgbClr val="000000"/>
                </a:solidFill>
                <a:effectLst/>
                <a:uFillTx/>
                <a:latin typeface="Times New Roman"/>
              </a:rPr>
              <a:t>“Bridging the Gap Supporting Organizational Project Management” PM Network November 2001.</a:t>
            </a:r>
            <a:endParaRPr lang="en-US" sz="2000" b="0" u="none" strike="noStrike">
              <a:solidFill>
                <a:srgbClr val="000000"/>
              </a:solidFill>
              <a:effectLst/>
              <a:uFillTx/>
              <a:latin typeface="Calibri"/>
            </a:endParaRPr>
          </a:p>
        </p:txBody>
      </p:sp>
      <p:sp>
        <p:nvSpPr>
          <p:cNvPr id="63"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64"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0A605D7-1689-4BD6-813D-120E4ED3D62D}" type="slidenum">
              <a:rPr lang="en-US" sz="900" b="0" u="none" strike="noStrike">
                <a:solidFill>
                  <a:srgbClr val="595959"/>
                </a:solidFill>
                <a:effectLst/>
                <a:uFillTx/>
                <a:latin typeface="Calibri"/>
              </a:rPr>
              <a:t>7</a:t>
            </a:fld>
            <a:endParaRPr lang="en-US" sz="900" b="0" u="none" strike="noStrike">
              <a:solidFill>
                <a:srgbClr val="000000"/>
              </a:solidFill>
              <a:effectLst/>
              <a:uFillTx/>
              <a:latin typeface="Calibri"/>
            </a:endParaRPr>
          </a:p>
        </p:txBody>
      </p:sp>
    </p:spTree>
  </p:cSld>
  <p:clrMapOvr>
    <a:masterClrMapping/>
  </p:clrMapOvr>
  <p:transition>
    <p:checke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2"/>
          <p:cNvSpPr/>
          <p:nvPr/>
        </p:nvSpPr>
        <p:spPr>
          <a:xfrm>
            <a:off x="762120" y="457200"/>
            <a:ext cx="7772400" cy="8380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66" name="Text Box 6"/>
          <p:cNvSpPr/>
          <p:nvPr/>
        </p:nvSpPr>
        <p:spPr>
          <a:xfrm>
            <a:off x="2514600" y="380880"/>
            <a:ext cx="6324480" cy="7642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27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i="1" u="none" strike="noStrike">
                <a:solidFill>
                  <a:srgbClr val="000000"/>
                </a:solidFill>
                <a:effectLst/>
                <a:uFillTx/>
                <a:latin typeface="Times New Roman"/>
              </a:rPr>
              <a:t>Steps to Establish a PMO</a:t>
            </a:r>
            <a:endParaRPr lang="en-US" sz="4400" b="0" u="none" strike="noStrike">
              <a:solidFill>
                <a:srgbClr val="000000"/>
              </a:solidFill>
              <a:effectLst/>
              <a:uFillTx/>
              <a:latin typeface="Calibri"/>
            </a:endParaRPr>
          </a:p>
        </p:txBody>
      </p:sp>
      <p:sp>
        <p:nvSpPr>
          <p:cNvPr id="67" name="Text Box 7"/>
          <p:cNvSpPr/>
          <p:nvPr/>
        </p:nvSpPr>
        <p:spPr>
          <a:xfrm>
            <a:off x="1600200" y="1523880"/>
            <a:ext cx="6781680" cy="3376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0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 </a:t>
            </a:r>
            <a:endParaRPr lang="en-US" sz="1600" b="0" u="none" strike="noStrike">
              <a:solidFill>
                <a:srgbClr val="000000"/>
              </a:solidFill>
              <a:effectLst/>
              <a:uFillTx/>
              <a:latin typeface="Calibri"/>
            </a:endParaRPr>
          </a:p>
        </p:txBody>
      </p:sp>
      <p:graphicFrame>
        <p:nvGraphicFramePr>
          <p:cNvPr id="68" name="Object 2"/>
          <p:cNvGraphicFramePr/>
          <p:nvPr/>
        </p:nvGraphicFramePr>
        <p:xfrm>
          <a:off x="304920" y="1600200"/>
          <a:ext cx="2344680" cy="744480"/>
        </p:xfrm>
        <a:graphic>
          <a:graphicData uri="http://schemas.openxmlformats.org/presentationml/2006/ole">
            <mc:AlternateContent xmlns:mc="http://schemas.openxmlformats.org/markup-compatibility/2006">
              <mc:Choice xmlns:v="urn:schemas-microsoft-com:vml" Requires="v">
                <p:oleObj r:id="rId3" imgW="0" imgH="0" progId="">
                  <p:embed/>
                </p:oleObj>
              </mc:Choice>
              <mc:Fallback>
                <p:oleObj r:id="rId3" imgW="0" imgH="0" progId="">
                  <p:embed/>
                  <p:pic>
                    <p:nvPicPr>
                      <p:cNvPr id="69" name="Object 2"/>
                      <p:cNvPicPr/>
                      <p:nvPr/>
                    </p:nvPicPr>
                    <p:blipFill>
                      <a:blip r:embed="rId4"/>
                      <a:stretch/>
                    </p:blipFill>
                    <p:spPr>
                      <a:xfrm>
                        <a:off x="304920" y="1600200"/>
                        <a:ext cx="2344680" cy="744480"/>
                      </a:xfrm>
                      <a:prstGeom prst="rect">
                        <a:avLst/>
                      </a:prstGeom>
                      <a:noFill/>
                      <a:ln w="0">
                        <a:noFill/>
                      </a:ln>
                    </p:spPr>
                  </p:pic>
                </p:oleObj>
              </mc:Fallback>
            </mc:AlternateContent>
          </a:graphicData>
        </a:graphic>
      </p:graphicFrame>
      <p:sp>
        <p:nvSpPr>
          <p:cNvPr id="70" name="Rectangle 10"/>
          <p:cNvSpPr/>
          <p:nvPr/>
        </p:nvSpPr>
        <p:spPr>
          <a:xfrm>
            <a:off x="3429000" y="1600200"/>
            <a:ext cx="5160960" cy="1752480"/>
          </a:xfrm>
          <a:prstGeom prst="rect">
            <a:avLst/>
          </a:prstGeom>
          <a:noFill/>
          <a:ln w="0">
            <a:noFill/>
          </a:ln>
        </p:spPr>
        <p:style>
          <a:lnRef idx="0">
            <a:scrgbClr r="0" g="0" b="0"/>
          </a:lnRef>
          <a:fillRef idx="0">
            <a:scrgbClr r="0" g="0" b="0"/>
          </a:fillRef>
          <a:effectRef idx="0">
            <a:scrgbClr r="0" g="0" b="0"/>
          </a:effectRef>
          <a:fontRef idx="minor"/>
        </p:style>
        <p:txBody>
          <a:bodyPr lIns="90360" tIns="44280" rIns="90360" bIns="44280" anchor="t">
            <a:noAutofit/>
          </a:bodyPr>
          <a:lstStyle/>
          <a:p>
            <a:pPr marL="343080" indent="-343080" algn="ctr">
              <a:lnSpc>
                <a:spcPct val="100000"/>
              </a:lnSpc>
              <a:spcBef>
                <a:spcPts val="700"/>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Select an organization project management maturity (OPMM) model, e.g., Kerzner, PMI, or developed in-house</a:t>
            </a:r>
            <a:endParaRPr lang="en-US" sz="2800" b="0" u="none" strike="noStrike">
              <a:solidFill>
                <a:srgbClr val="000000"/>
              </a:solidFill>
              <a:effectLst/>
              <a:uFillTx/>
              <a:latin typeface="Calibri"/>
            </a:endParaRPr>
          </a:p>
          <a:p>
            <a:pPr marL="343080" indent="-343080" algn="ctr">
              <a:lnSpc>
                <a:spcPct val="100000"/>
              </a:lnSpc>
              <a:spcBef>
                <a:spcPts val="700"/>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u="none" strike="noStrike">
              <a:solidFill>
                <a:srgbClr val="000000"/>
              </a:solidFill>
              <a:effectLst/>
              <a:uFillTx/>
              <a:latin typeface="Calibri"/>
            </a:endParaRPr>
          </a:p>
        </p:txBody>
      </p:sp>
      <p:sp>
        <p:nvSpPr>
          <p:cNvPr id="71" name="Rectangle 11"/>
          <p:cNvSpPr/>
          <p:nvPr/>
        </p:nvSpPr>
        <p:spPr>
          <a:xfrm>
            <a:off x="228600" y="3429000"/>
            <a:ext cx="8305920" cy="26542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marL="336600" indent="-336600"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u="sng" strike="noStrike">
                <a:solidFill>
                  <a:srgbClr val="000000"/>
                </a:solidFill>
                <a:effectLst/>
                <a:uFillTx/>
                <a:latin typeface="Times New Roman"/>
              </a:rPr>
              <a:t>Assess:</a:t>
            </a:r>
            <a:endParaRPr lang="en-US" sz="2400" b="0" u="none" strike="noStrike">
              <a:solidFill>
                <a:srgbClr val="000000"/>
              </a:solidFill>
              <a:effectLst/>
              <a:uFillTx/>
              <a:latin typeface="Calibri"/>
            </a:endParaRPr>
          </a:p>
          <a:p>
            <a:pPr marL="336600" indent="-336600" algn="ctr">
              <a:lnSpc>
                <a:spcPct val="100000"/>
              </a:lnSpc>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u="none" strike="noStrike">
                <a:solidFill>
                  <a:srgbClr val="000000"/>
                </a:solidFill>
                <a:effectLst/>
                <a:uFillTx/>
                <a:latin typeface="Times New Roman"/>
              </a:rPr>
              <a:t>Project management methodology and tools against PMBOK</a:t>
            </a:r>
            <a:endParaRPr lang="en-US" sz="2400" b="0" u="none" strike="noStrike">
              <a:solidFill>
                <a:srgbClr val="000000"/>
              </a:solidFill>
              <a:effectLst/>
              <a:uFillTx/>
              <a:latin typeface="Calibri"/>
            </a:endParaRPr>
          </a:p>
          <a:p>
            <a:pPr marL="336600" indent="-336600" algn="ctr">
              <a:lnSpc>
                <a:spcPct val="100000"/>
              </a:lnSpc>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u="none" strike="noStrike">
                <a:solidFill>
                  <a:srgbClr val="000000"/>
                </a:solidFill>
                <a:effectLst/>
                <a:uFillTx/>
                <a:latin typeface="Times New Roman"/>
              </a:rPr>
              <a:t>Organization project management best practices</a:t>
            </a:r>
            <a:endParaRPr lang="en-US" sz="2400" b="0" u="none" strike="noStrike">
              <a:solidFill>
                <a:srgbClr val="000000"/>
              </a:solidFill>
              <a:effectLst/>
              <a:uFillTx/>
              <a:latin typeface="Calibri"/>
            </a:endParaRPr>
          </a:p>
          <a:p>
            <a:pPr marL="336600" indent="-336600" algn="ctr">
              <a:lnSpc>
                <a:spcPct val="100000"/>
              </a:lnSpc>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u="none" strike="noStrike">
                <a:solidFill>
                  <a:srgbClr val="000000"/>
                </a:solidFill>
                <a:effectLst/>
                <a:uFillTx/>
                <a:latin typeface="Times New Roman"/>
              </a:rPr>
              <a:t>Project management culture</a:t>
            </a:r>
            <a:endParaRPr lang="en-US" sz="2400" b="0" u="none" strike="noStrike">
              <a:solidFill>
                <a:srgbClr val="000000"/>
              </a:solidFill>
              <a:effectLst/>
              <a:uFillTx/>
              <a:latin typeface="Calibri"/>
            </a:endParaRPr>
          </a:p>
          <a:p>
            <a:pPr marL="336600" indent="-336600" algn="ctr">
              <a:lnSpc>
                <a:spcPct val="100000"/>
              </a:lnSpc>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u="none" strike="noStrike">
                <a:solidFill>
                  <a:srgbClr val="000000"/>
                </a:solidFill>
                <a:effectLst/>
                <a:uFillTx/>
                <a:latin typeface="Times New Roman"/>
              </a:rPr>
              <a:t>How many projects does the organization concurrently manage,  frequency, complexity, type and size?</a:t>
            </a:r>
            <a:endParaRPr lang="en-US" sz="2400" b="0" u="none" strike="noStrike">
              <a:solidFill>
                <a:srgbClr val="000000"/>
              </a:solidFill>
              <a:effectLst/>
              <a:uFillTx/>
              <a:latin typeface="Calibri"/>
            </a:endParaRPr>
          </a:p>
          <a:p>
            <a:pPr marL="336600" indent="-336600" algn="ctr">
              <a:lnSpc>
                <a:spcPct val="100000"/>
              </a:lnSpc>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u="none" strike="noStrike">
                <a:solidFill>
                  <a:srgbClr val="000000"/>
                </a:solidFill>
                <a:effectLst/>
                <a:uFillTx/>
                <a:latin typeface="Times New Roman"/>
              </a:rPr>
              <a:t>Project metrics and trends</a:t>
            </a:r>
            <a:endParaRPr lang="en-US" sz="2400" b="0" u="none" strike="noStrike">
              <a:solidFill>
                <a:srgbClr val="000000"/>
              </a:solidFill>
              <a:effectLst/>
              <a:uFillTx/>
              <a:latin typeface="Calibri"/>
            </a:endParaRPr>
          </a:p>
        </p:txBody>
      </p:sp>
      <p:sp>
        <p:nvSpPr>
          <p:cNvPr id="72"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73"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844930D-F61E-4617-81B5-323289880A40}" type="slidenum">
              <a:rPr lang="en-US" sz="900" b="0" u="none" strike="noStrike">
                <a:solidFill>
                  <a:srgbClr val="595959"/>
                </a:solidFill>
                <a:effectLst/>
                <a:uFillTx/>
                <a:latin typeface="Calibri"/>
              </a:rPr>
              <a:t>8</a:t>
            </a:fld>
            <a:endParaRPr lang="en-US" sz="900" b="0" u="none" strike="noStrike">
              <a:solidFill>
                <a:srgbClr val="000000"/>
              </a:solidFill>
              <a:effectLst/>
              <a:uFillTx/>
              <a:latin typeface="Calibri"/>
            </a:endParaRPr>
          </a:p>
        </p:txBody>
      </p:sp>
    </p:spTree>
  </p:cSld>
  <p:clrMapOvr>
    <a:masterClrMapping/>
  </p:clrMapOvr>
  <p:transition>
    <p:checke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ectangle 2"/>
          <p:cNvSpPr/>
          <p:nvPr/>
        </p:nvSpPr>
        <p:spPr>
          <a:xfrm>
            <a:off x="762120" y="457200"/>
            <a:ext cx="7772400" cy="8380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75" name="Text Box 6"/>
          <p:cNvSpPr/>
          <p:nvPr/>
        </p:nvSpPr>
        <p:spPr>
          <a:xfrm>
            <a:off x="2590920" y="380880"/>
            <a:ext cx="6248160" cy="7642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27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i="1" u="none" strike="noStrike">
                <a:solidFill>
                  <a:srgbClr val="000000"/>
                </a:solidFill>
                <a:effectLst/>
                <a:uFillTx/>
                <a:latin typeface="Times New Roman"/>
              </a:rPr>
              <a:t>Steps to Establish a PMO</a:t>
            </a:r>
            <a:endParaRPr lang="en-US" sz="4400" b="0" u="none" strike="noStrike">
              <a:solidFill>
                <a:srgbClr val="000000"/>
              </a:solidFill>
              <a:effectLst/>
              <a:uFillTx/>
              <a:latin typeface="Calibri"/>
            </a:endParaRPr>
          </a:p>
        </p:txBody>
      </p:sp>
      <p:sp>
        <p:nvSpPr>
          <p:cNvPr id="76" name="Text Box 7"/>
          <p:cNvSpPr/>
          <p:nvPr/>
        </p:nvSpPr>
        <p:spPr>
          <a:xfrm>
            <a:off x="1600200" y="1523880"/>
            <a:ext cx="6781680" cy="3376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0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 </a:t>
            </a:r>
            <a:endParaRPr lang="en-US" sz="1600" b="0" u="none" strike="noStrike">
              <a:solidFill>
                <a:srgbClr val="000000"/>
              </a:solidFill>
              <a:effectLst/>
              <a:uFillTx/>
              <a:latin typeface="Calibri"/>
            </a:endParaRPr>
          </a:p>
        </p:txBody>
      </p:sp>
      <p:graphicFrame>
        <p:nvGraphicFramePr>
          <p:cNvPr id="77" name="Object 2"/>
          <p:cNvGraphicFramePr/>
          <p:nvPr/>
        </p:nvGraphicFramePr>
        <p:xfrm>
          <a:off x="304920" y="1600200"/>
          <a:ext cx="2344680" cy="744480"/>
        </p:xfrm>
        <a:graphic>
          <a:graphicData uri="http://schemas.openxmlformats.org/presentationml/2006/ole">
            <mc:AlternateContent xmlns:mc="http://schemas.openxmlformats.org/markup-compatibility/2006">
              <mc:Choice xmlns:v="urn:schemas-microsoft-com:vml" Requires="v">
                <p:oleObj r:id="rId3" imgW="0" imgH="0" progId="">
                  <p:embed/>
                </p:oleObj>
              </mc:Choice>
              <mc:Fallback>
                <p:oleObj r:id="rId3" imgW="0" imgH="0" progId="">
                  <p:embed/>
                  <p:pic>
                    <p:nvPicPr>
                      <p:cNvPr id="78" name="Object 2"/>
                      <p:cNvPicPr/>
                      <p:nvPr/>
                    </p:nvPicPr>
                    <p:blipFill>
                      <a:blip r:embed="rId4"/>
                      <a:stretch/>
                    </p:blipFill>
                    <p:spPr>
                      <a:xfrm>
                        <a:off x="304920" y="1600200"/>
                        <a:ext cx="2344680" cy="744480"/>
                      </a:xfrm>
                      <a:prstGeom prst="rect">
                        <a:avLst/>
                      </a:prstGeom>
                      <a:noFill/>
                      <a:ln w="0">
                        <a:noFill/>
                      </a:ln>
                    </p:spPr>
                  </p:pic>
                </p:oleObj>
              </mc:Fallback>
            </mc:AlternateContent>
          </a:graphicData>
        </a:graphic>
      </p:graphicFrame>
      <p:sp>
        <p:nvSpPr>
          <p:cNvPr id="79" name="Rectangle 14"/>
          <p:cNvSpPr/>
          <p:nvPr/>
        </p:nvSpPr>
        <p:spPr>
          <a:xfrm>
            <a:off x="3429000" y="1371600"/>
            <a:ext cx="5160960" cy="1752480"/>
          </a:xfrm>
          <a:prstGeom prst="rect">
            <a:avLst/>
          </a:prstGeom>
          <a:noFill/>
          <a:ln w="0">
            <a:noFill/>
          </a:ln>
        </p:spPr>
        <p:style>
          <a:lnRef idx="0">
            <a:scrgbClr r="0" g="0" b="0"/>
          </a:lnRef>
          <a:fillRef idx="0">
            <a:scrgbClr r="0" g="0" b="0"/>
          </a:fillRef>
          <a:effectRef idx="0">
            <a:scrgbClr r="0" g="0" b="0"/>
          </a:effectRef>
          <a:fontRef idx="minor"/>
        </p:style>
        <p:txBody>
          <a:bodyPr lIns="90360" tIns="44280" rIns="90360" bIns="44280" anchor="t">
            <a:noAutofit/>
          </a:bodyPr>
          <a:lstStyle/>
          <a:p>
            <a:pPr marL="343080" indent="-343080" algn="ctr">
              <a:lnSpc>
                <a:spcPct val="100000"/>
              </a:lnSpc>
              <a:spcBef>
                <a:spcPts val="799"/>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u="none" strike="noStrike">
                <a:solidFill>
                  <a:srgbClr val="000000"/>
                </a:solidFill>
                <a:effectLst/>
                <a:uFillTx/>
                <a:latin typeface="Times New Roman"/>
              </a:rPr>
              <a:t>Organization-wide PMO</a:t>
            </a:r>
            <a:endParaRPr lang="en-US" sz="3200" b="0" u="none" strike="noStrike">
              <a:solidFill>
                <a:srgbClr val="000000"/>
              </a:solidFill>
              <a:effectLst/>
              <a:uFillTx/>
              <a:latin typeface="Calibri"/>
            </a:endParaRPr>
          </a:p>
          <a:p>
            <a:pPr marL="743040" lvl="1" indent="-285840" algn="ctr">
              <a:lnSpc>
                <a:spcPct val="100000"/>
              </a:lnSpc>
              <a:spcBef>
                <a:spcPts val="601"/>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u="none" strike="noStrike">
                <a:solidFill>
                  <a:srgbClr val="000000"/>
                </a:solidFill>
                <a:effectLst/>
                <a:uFillTx/>
                <a:latin typeface="Times New Roman"/>
              </a:rPr>
              <a:t>Frame/Block</a:t>
            </a:r>
            <a:br>
              <a:rPr sz="2400"/>
            </a:br>
            <a:r>
              <a:rPr lang="en-US" sz="2400" b="0" u="sng" strike="noStrike">
                <a:solidFill>
                  <a:srgbClr val="000000"/>
                </a:solidFill>
                <a:effectLst/>
                <a:uFillTx/>
                <a:latin typeface="Times New Roman"/>
              </a:rPr>
              <a:t>The Project Office</a:t>
            </a:r>
            <a:br>
              <a:rPr sz="2400"/>
            </a:br>
            <a:r>
              <a:rPr lang="en-US" sz="2400" b="0" u="none" strike="noStrike">
                <a:solidFill>
                  <a:srgbClr val="000000"/>
                </a:solidFill>
                <a:effectLst/>
                <a:uFillTx/>
                <a:latin typeface="Times New Roman"/>
              </a:rPr>
              <a:t>“Full Service Provider”</a:t>
            </a:r>
            <a:endParaRPr lang="en-US" sz="2400" b="0" u="none" strike="noStrike">
              <a:solidFill>
                <a:srgbClr val="000000"/>
              </a:solidFill>
              <a:effectLst/>
              <a:uFillTx/>
              <a:latin typeface="Calibri"/>
            </a:endParaRPr>
          </a:p>
          <a:p>
            <a:pPr marL="743040" lvl="1" indent="-285840" algn="ctr">
              <a:lnSpc>
                <a:spcPct val="100000"/>
              </a:lnSpc>
              <a:spcBef>
                <a:spcPts val="601"/>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u="none" strike="noStrike">
                <a:solidFill>
                  <a:srgbClr val="000000"/>
                </a:solidFill>
                <a:effectLst/>
                <a:uFillTx/>
                <a:latin typeface="Times New Roman"/>
              </a:rPr>
              <a:t>Owns project management</a:t>
            </a:r>
            <a:endParaRPr lang="en-US" sz="2400" b="0" u="none" strike="noStrike">
              <a:solidFill>
                <a:srgbClr val="000000"/>
              </a:solidFill>
              <a:effectLst/>
              <a:uFillTx/>
              <a:latin typeface="Calibri"/>
            </a:endParaRPr>
          </a:p>
        </p:txBody>
      </p:sp>
      <p:sp>
        <p:nvSpPr>
          <p:cNvPr id="80" name="Rectangle 15"/>
          <p:cNvSpPr/>
          <p:nvPr/>
        </p:nvSpPr>
        <p:spPr>
          <a:xfrm>
            <a:off x="228600" y="3581280"/>
            <a:ext cx="8305920" cy="26542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marL="336600" indent="-336600"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u="sng" strike="noStrike">
                <a:solidFill>
                  <a:srgbClr val="000000"/>
                </a:solidFill>
                <a:effectLst/>
                <a:uFillTx/>
                <a:latin typeface="Times New Roman"/>
              </a:rPr>
              <a:t>Functions:</a:t>
            </a:r>
            <a:endParaRPr lang="en-US" sz="2400" b="0" u="none" strike="noStrike">
              <a:solidFill>
                <a:srgbClr val="000000"/>
              </a:solidFill>
              <a:effectLst/>
              <a:uFillTx/>
              <a:latin typeface="Calibri"/>
            </a:endParaRPr>
          </a:p>
          <a:p>
            <a:pPr marL="336600" indent="-336600" algn="ctr">
              <a:lnSpc>
                <a:spcPct val="100000"/>
              </a:lnSpc>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u="none" strike="noStrike">
                <a:solidFill>
                  <a:srgbClr val="000000"/>
                </a:solidFill>
                <a:effectLst/>
                <a:uFillTx/>
                <a:latin typeface="Times New Roman"/>
              </a:rPr>
              <a:t>Methods, standards, tools </a:t>
            </a:r>
            <a:r>
              <a:rPr lang="en-US" sz="2000" b="0" i="1" u="none" strike="noStrike">
                <a:solidFill>
                  <a:srgbClr val="000000"/>
                </a:solidFill>
                <a:effectLst/>
                <a:uFillTx/>
                <a:latin typeface="Times New Roman"/>
              </a:rPr>
              <a:t>(comprehensive)</a:t>
            </a:r>
            <a:endParaRPr lang="en-US" sz="2000" b="0" u="none" strike="noStrike">
              <a:solidFill>
                <a:srgbClr val="000000"/>
              </a:solidFill>
              <a:effectLst/>
              <a:uFillTx/>
              <a:latin typeface="Calibri"/>
            </a:endParaRPr>
          </a:p>
          <a:p>
            <a:pPr marL="336600" indent="-336600" algn="ctr">
              <a:lnSpc>
                <a:spcPct val="100000"/>
              </a:lnSpc>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u="none" strike="noStrike">
                <a:solidFill>
                  <a:srgbClr val="000000"/>
                </a:solidFill>
                <a:effectLst/>
                <a:uFillTx/>
                <a:latin typeface="Times New Roman"/>
              </a:rPr>
              <a:t>Training, consulting and mentoring </a:t>
            </a:r>
            <a:r>
              <a:rPr lang="en-US" sz="2000" b="0" i="1" u="none" strike="noStrike">
                <a:solidFill>
                  <a:srgbClr val="000000"/>
                </a:solidFill>
                <a:effectLst/>
                <a:uFillTx/>
                <a:latin typeface="Times New Roman"/>
              </a:rPr>
              <a:t>(project start-ups, runaways)</a:t>
            </a:r>
            <a:endParaRPr lang="en-US" sz="2000" b="0" u="none" strike="noStrike">
              <a:solidFill>
                <a:srgbClr val="000000"/>
              </a:solidFill>
              <a:effectLst/>
              <a:uFillTx/>
              <a:latin typeface="Calibri"/>
            </a:endParaRPr>
          </a:p>
          <a:p>
            <a:pPr marL="336600" indent="-336600" algn="ctr">
              <a:lnSpc>
                <a:spcPct val="100000"/>
              </a:lnSpc>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u="none" strike="noStrike">
                <a:solidFill>
                  <a:srgbClr val="000000"/>
                </a:solidFill>
                <a:effectLst/>
                <a:uFillTx/>
                <a:latin typeface="Times New Roman"/>
              </a:rPr>
              <a:t>Project management staff </a:t>
            </a:r>
            <a:r>
              <a:rPr lang="en-US" sz="2000" b="0" i="1" u="none" strike="noStrike">
                <a:solidFill>
                  <a:srgbClr val="000000"/>
                </a:solidFill>
                <a:effectLst/>
                <a:uFillTx/>
                <a:latin typeface="Times New Roman"/>
              </a:rPr>
              <a:t>(project managers, project analysts)</a:t>
            </a:r>
            <a:endParaRPr lang="en-US" sz="2000" b="0" u="none" strike="noStrike">
              <a:solidFill>
                <a:srgbClr val="000000"/>
              </a:solidFill>
              <a:effectLst/>
              <a:uFillTx/>
              <a:latin typeface="Calibri"/>
            </a:endParaRPr>
          </a:p>
          <a:p>
            <a:pPr marL="336600" indent="-336600" algn="ctr">
              <a:lnSpc>
                <a:spcPct val="100000"/>
              </a:lnSpc>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u="none" strike="noStrike">
                <a:solidFill>
                  <a:srgbClr val="000000"/>
                </a:solidFill>
                <a:effectLst/>
                <a:uFillTx/>
                <a:latin typeface="Times New Roman"/>
              </a:rPr>
              <a:t>Project management competencies and career path</a:t>
            </a:r>
            <a:endParaRPr lang="en-US" sz="2400" b="0" u="none" strike="noStrike">
              <a:solidFill>
                <a:srgbClr val="000000"/>
              </a:solidFill>
              <a:effectLst/>
              <a:uFillTx/>
              <a:latin typeface="Calibri"/>
            </a:endParaRPr>
          </a:p>
          <a:p>
            <a:pPr marL="336600" indent="-336600" algn="ctr">
              <a:lnSpc>
                <a:spcPct val="100000"/>
              </a:lnSpc>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u="none" strike="noStrike">
                <a:solidFill>
                  <a:srgbClr val="000000"/>
                </a:solidFill>
                <a:effectLst/>
                <a:uFillTx/>
                <a:latin typeface="Times New Roman"/>
              </a:rPr>
              <a:t>Management of projects from initiation through closure</a:t>
            </a:r>
            <a:endParaRPr lang="en-US" sz="2400" b="0" u="none" strike="noStrike">
              <a:solidFill>
                <a:srgbClr val="000000"/>
              </a:solidFill>
              <a:effectLst/>
              <a:uFillTx/>
              <a:latin typeface="Calibri"/>
            </a:endParaRPr>
          </a:p>
          <a:p>
            <a:pPr marL="336600" indent="-336600" algn="ctr">
              <a:lnSpc>
                <a:spcPct val="100000"/>
              </a:lnSpc>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u="none" strike="noStrike">
                <a:solidFill>
                  <a:srgbClr val="000000"/>
                </a:solidFill>
                <a:effectLst/>
                <a:uFillTx/>
                <a:latin typeface="Times New Roman"/>
              </a:rPr>
              <a:t>Measurement </a:t>
            </a:r>
            <a:r>
              <a:rPr lang="en-US" sz="2400" b="0" u="sng" strike="noStrike">
                <a:solidFill>
                  <a:srgbClr val="000000"/>
                </a:solidFill>
                <a:effectLst/>
                <a:uFillTx/>
                <a:latin typeface="Times New Roman"/>
              </a:rPr>
              <a:t>across</a:t>
            </a:r>
            <a:r>
              <a:rPr lang="en-US" sz="2400" b="0" u="none" strike="noStrike">
                <a:solidFill>
                  <a:srgbClr val="000000"/>
                </a:solidFill>
                <a:effectLst/>
                <a:uFillTx/>
                <a:latin typeface="Times New Roman"/>
              </a:rPr>
              <a:t> projects </a:t>
            </a:r>
            <a:r>
              <a:rPr lang="en-US" sz="2000" b="0" i="1" u="none" strike="noStrike">
                <a:solidFill>
                  <a:srgbClr val="000000"/>
                </a:solidFill>
                <a:effectLst/>
                <a:uFillTx/>
                <a:latin typeface="Times New Roman"/>
              </a:rPr>
              <a:t>(trends/improvement opportunities)</a:t>
            </a:r>
            <a:endParaRPr lang="en-US" sz="2000" b="0" u="none" strike="noStrike">
              <a:solidFill>
                <a:srgbClr val="000000"/>
              </a:solidFill>
              <a:effectLst/>
              <a:uFillTx/>
              <a:latin typeface="Calibri"/>
            </a:endParaRPr>
          </a:p>
        </p:txBody>
      </p:sp>
      <p:sp>
        <p:nvSpPr>
          <p:cNvPr id="81"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82"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B81BD14-AF5A-4D86-90F1-10CA02072F36}" type="slidenum">
              <a:rPr lang="en-US" sz="900" b="0" u="none" strike="noStrike">
                <a:solidFill>
                  <a:srgbClr val="595959"/>
                </a:solidFill>
                <a:effectLst/>
                <a:uFillTx/>
                <a:latin typeface="Calibri"/>
              </a:rPr>
              <a:t>9</a:t>
            </a:fld>
            <a:endParaRPr lang="en-US" sz="900" b="0" u="none" strike="noStrike">
              <a:solidFill>
                <a:srgbClr val="000000"/>
              </a:solidFill>
              <a:effectLst/>
              <a:uFillTx/>
              <a:latin typeface="Calibri"/>
            </a:endParaRPr>
          </a:p>
        </p:txBody>
      </p:sp>
    </p:spTree>
  </p:cSld>
  <p:clrMapOvr>
    <a:masterClrMapping/>
  </p:clrMapOvr>
  <p:transition>
    <p:checke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Rectangle 2"/>
          <p:cNvSpPr/>
          <p:nvPr/>
        </p:nvSpPr>
        <p:spPr>
          <a:xfrm>
            <a:off x="762120" y="457200"/>
            <a:ext cx="7772400" cy="8380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84" name="Text Box 6"/>
          <p:cNvSpPr/>
          <p:nvPr/>
        </p:nvSpPr>
        <p:spPr>
          <a:xfrm>
            <a:off x="2590920" y="380880"/>
            <a:ext cx="6248160" cy="7642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27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i="1" u="none" strike="noStrike">
                <a:solidFill>
                  <a:srgbClr val="000000"/>
                </a:solidFill>
                <a:effectLst/>
                <a:uFillTx/>
                <a:latin typeface="Times New Roman"/>
              </a:rPr>
              <a:t>Steps to Establish a PMO</a:t>
            </a:r>
            <a:endParaRPr lang="en-US" sz="4400" b="0" u="none" strike="noStrike">
              <a:solidFill>
                <a:srgbClr val="000000"/>
              </a:solidFill>
              <a:effectLst/>
              <a:uFillTx/>
              <a:latin typeface="Calibri"/>
            </a:endParaRPr>
          </a:p>
        </p:txBody>
      </p:sp>
      <p:sp>
        <p:nvSpPr>
          <p:cNvPr id="85" name="Text Box 7"/>
          <p:cNvSpPr/>
          <p:nvPr/>
        </p:nvSpPr>
        <p:spPr>
          <a:xfrm>
            <a:off x="1600200" y="1523880"/>
            <a:ext cx="6781680" cy="3376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0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 </a:t>
            </a:r>
            <a:endParaRPr lang="en-US" sz="1600" b="0" u="none" strike="noStrike">
              <a:solidFill>
                <a:srgbClr val="000000"/>
              </a:solidFill>
              <a:effectLst/>
              <a:uFillTx/>
              <a:latin typeface="Calibri"/>
            </a:endParaRPr>
          </a:p>
        </p:txBody>
      </p:sp>
      <p:graphicFrame>
        <p:nvGraphicFramePr>
          <p:cNvPr id="86" name="Object 2"/>
          <p:cNvGraphicFramePr/>
          <p:nvPr/>
        </p:nvGraphicFramePr>
        <p:xfrm>
          <a:off x="304920" y="1600200"/>
          <a:ext cx="2344680" cy="744480"/>
        </p:xfrm>
        <a:graphic>
          <a:graphicData uri="http://schemas.openxmlformats.org/presentationml/2006/ole">
            <mc:AlternateContent xmlns:mc="http://schemas.openxmlformats.org/markup-compatibility/2006">
              <mc:Choice xmlns:v="urn:schemas-microsoft-com:vml" Requires="v">
                <p:oleObj r:id="rId3" imgW="0" imgH="0" progId="">
                  <p:embed/>
                </p:oleObj>
              </mc:Choice>
              <mc:Fallback>
                <p:oleObj r:id="rId3" imgW="0" imgH="0" progId="">
                  <p:embed/>
                  <p:pic>
                    <p:nvPicPr>
                      <p:cNvPr id="87" name="Object 2"/>
                      <p:cNvPicPr/>
                      <p:nvPr/>
                    </p:nvPicPr>
                    <p:blipFill>
                      <a:blip r:embed="rId4"/>
                      <a:stretch/>
                    </p:blipFill>
                    <p:spPr>
                      <a:xfrm>
                        <a:off x="304920" y="1600200"/>
                        <a:ext cx="2344680" cy="744480"/>
                      </a:xfrm>
                      <a:prstGeom prst="rect">
                        <a:avLst/>
                      </a:prstGeom>
                      <a:noFill/>
                      <a:ln w="0">
                        <a:noFill/>
                      </a:ln>
                    </p:spPr>
                  </p:pic>
                </p:oleObj>
              </mc:Fallback>
            </mc:AlternateContent>
          </a:graphicData>
        </a:graphic>
      </p:graphicFrame>
      <p:sp>
        <p:nvSpPr>
          <p:cNvPr id="88" name="Rectangle 9"/>
          <p:cNvSpPr/>
          <p:nvPr/>
        </p:nvSpPr>
        <p:spPr>
          <a:xfrm>
            <a:off x="3429000" y="1371600"/>
            <a:ext cx="5160960" cy="1752480"/>
          </a:xfrm>
          <a:prstGeom prst="rect">
            <a:avLst/>
          </a:prstGeom>
          <a:noFill/>
          <a:ln w="0">
            <a:noFill/>
          </a:ln>
        </p:spPr>
        <p:style>
          <a:lnRef idx="0">
            <a:scrgbClr r="0" g="0" b="0"/>
          </a:lnRef>
          <a:fillRef idx="0">
            <a:scrgbClr r="0" g="0" b="0"/>
          </a:fillRef>
          <a:effectRef idx="0">
            <a:scrgbClr r="0" g="0" b="0"/>
          </a:effectRef>
          <a:fontRef idx="minor"/>
        </p:style>
        <p:txBody>
          <a:bodyPr lIns="90360" tIns="44280" rIns="90360" bIns="44280" anchor="t">
            <a:noAutofit/>
          </a:bodyPr>
          <a:lstStyle/>
          <a:p>
            <a:pPr marL="343080" indent="-343080" algn="ctr">
              <a:lnSpc>
                <a:spcPct val="100000"/>
              </a:lnSpc>
              <a:spcBef>
                <a:spcPts val="799"/>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u="none" strike="noStrike">
                <a:solidFill>
                  <a:srgbClr val="000000"/>
                </a:solidFill>
                <a:effectLst/>
                <a:uFillTx/>
                <a:latin typeface="Times New Roman"/>
              </a:rPr>
              <a:t>Project Focused PMO</a:t>
            </a:r>
            <a:endParaRPr lang="en-US" sz="3200" b="0" u="none" strike="noStrike">
              <a:solidFill>
                <a:srgbClr val="000000"/>
              </a:solidFill>
              <a:effectLst/>
              <a:uFillTx/>
              <a:latin typeface="Calibri"/>
            </a:endParaRPr>
          </a:p>
          <a:p>
            <a:pPr marL="743040" lvl="1" indent="-285840" algn="ctr">
              <a:lnSpc>
                <a:spcPct val="100000"/>
              </a:lnSpc>
              <a:spcBef>
                <a:spcPts val="700"/>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Managing on a</a:t>
            </a:r>
            <a:br>
              <a:rPr sz="2800"/>
            </a:br>
            <a:r>
              <a:rPr lang="en-US" sz="2800" b="0" u="none" strike="noStrike">
                <a:solidFill>
                  <a:srgbClr val="000000"/>
                </a:solidFill>
                <a:effectLst/>
                <a:uFillTx/>
                <a:latin typeface="Times New Roman"/>
              </a:rPr>
              <a:t>project-by-project basis</a:t>
            </a:r>
            <a:endParaRPr lang="en-US" sz="2800" b="0" u="none" strike="noStrike">
              <a:solidFill>
                <a:srgbClr val="000000"/>
              </a:solidFill>
              <a:effectLst/>
              <a:uFillTx/>
              <a:latin typeface="Calibri"/>
            </a:endParaRPr>
          </a:p>
          <a:p>
            <a:pPr marL="743040" lvl="1" indent="-285840" algn="ctr">
              <a:lnSpc>
                <a:spcPct val="100000"/>
              </a:lnSpc>
              <a:spcBef>
                <a:spcPts val="700"/>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Owns projects</a:t>
            </a:r>
            <a:endParaRPr lang="en-US" sz="2800" b="0" u="none" strike="noStrike">
              <a:solidFill>
                <a:srgbClr val="000000"/>
              </a:solidFill>
              <a:effectLst/>
              <a:uFillTx/>
              <a:latin typeface="Calibri"/>
            </a:endParaRPr>
          </a:p>
          <a:p>
            <a:pPr marL="743040" lvl="1" indent="-285840" algn="ctr">
              <a:lnSpc>
                <a:spcPct val="100000"/>
              </a:lnSpc>
              <a:spcBef>
                <a:spcPts val="700"/>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u="none" strike="noStrike">
              <a:solidFill>
                <a:srgbClr val="000000"/>
              </a:solidFill>
              <a:effectLst/>
              <a:uFillTx/>
              <a:latin typeface="Calibri"/>
            </a:endParaRPr>
          </a:p>
          <a:p>
            <a:pPr marL="343080" indent="-343080" algn="ctr">
              <a:lnSpc>
                <a:spcPct val="100000"/>
              </a:lnSpc>
              <a:spcBef>
                <a:spcPts val="700"/>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u="none" strike="noStrike">
              <a:solidFill>
                <a:srgbClr val="000000"/>
              </a:solidFill>
              <a:effectLst/>
              <a:uFillTx/>
              <a:latin typeface="Calibri"/>
            </a:endParaRPr>
          </a:p>
        </p:txBody>
      </p:sp>
      <p:sp>
        <p:nvSpPr>
          <p:cNvPr id="89" name="Rectangle 10"/>
          <p:cNvSpPr/>
          <p:nvPr/>
        </p:nvSpPr>
        <p:spPr>
          <a:xfrm>
            <a:off x="228600" y="3429000"/>
            <a:ext cx="8305920" cy="17100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marL="336600" indent="-336600"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sng" strike="noStrike">
                <a:solidFill>
                  <a:srgbClr val="000000"/>
                </a:solidFill>
                <a:effectLst/>
                <a:uFillTx/>
                <a:latin typeface="Times New Roman"/>
              </a:rPr>
              <a:t>Functions:</a:t>
            </a:r>
            <a:endParaRPr lang="en-US" sz="2800" b="0" u="none" strike="noStrike">
              <a:solidFill>
                <a:srgbClr val="000000"/>
              </a:solidFill>
              <a:effectLst/>
              <a:uFillTx/>
              <a:latin typeface="Calibri"/>
            </a:endParaRPr>
          </a:p>
          <a:p>
            <a:pPr marL="336600" indent="-336600" algn="ctr">
              <a:lnSpc>
                <a:spcPct val="100000"/>
              </a:lnSpc>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Project management framework </a:t>
            </a:r>
            <a:r>
              <a:rPr lang="en-US" sz="2200" b="0" i="1" u="none" strike="noStrike">
                <a:solidFill>
                  <a:srgbClr val="000000"/>
                </a:solidFill>
                <a:effectLst/>
                <a:uFillTx/>
                <a:latin typeface="Times New Roman"/>
              </a:rPr>
              <a:t>(some tools, processes, procedures)</a:t>
            </a:r>
            <a:endParaRPr lang="en-US" sz="2200" b="0" u="none" strike="noStrike">
              <a:solidFill>
                <a:srgbClr val="000000"/>
              </a:solidFill>
              <a:effectLst/>
              <a:uFillTx/>
              <a:latin typeface="Calibri"/>
            </a:endParaRPr>
          </a:p>
          <a:p>
            <a:pPr marL="336600" indent="-336600" algn="ctr">
              <a:lnSpc>
                <a:spcPct val="100000"/>
              </a:lnSpc>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Project management staff </a:t>
            </a:r>
            <a:r>
              <a:rPr lang="en-US" sz="2200" b="0" i="1" u="none" strike="noStrike">
                <a:solidFill>
                  <a:srgbClr val="000000"/>
                </a:solidFill>
                <a:effectLst/>
                <a:uFillTx/>
                <a:latin typeface="Times New Roman"/>
              </a:rPr>
              <a:t>(project managers, project analysts)</a:t>
            </a:r>
            <a:endParaRPr lang="en-US" sz="2200" b="0" u="none" strike="noStrike">
              <a:solidFill>
                <a:srgbClr val="000000"/>
              </a:solidFill>
              <a:effectLst/>
              <a:uFillTx/>
              <a:latin typeface="Calibri"/>
            </a:endParaRPr>
          </a:p>
        </p:txBody>
      </p:sp>
      <p:sp>
        <p:nvSpPr>
          <p:cNvPr id="90"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91"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D0F352F-67FE-4224-AED6-FE974889115C}" type="slidenum">
              <a:rPr lang="en-US" sz="900" b="0" u="none" strike="noStrike">
                <a:solidFill>
                  <a:srgbClr val="595959"/>
                </a:solidFill>
                <a:effectLst/>
                <a:uFillTx/>
                <a:latin typeface="Calibri"/>
              </a:rPr>
              <a:t>10</a:t>
            </a:fld>
            <a:endParaRPr lang="en-US" sz="900" b="0" u="none" strike="noStrike">
              <a:solidFill>
                <a:srgbClr val="000000"/>
              </a:solidFill>
              <a:effectLst/>
              <a:uFillTx/>
              <a:latin typeface="Calibri"/>
            </a:endParaRPr>
          </a:p>
        </p:txBody>
      </p:sp>
    </p:spTree>
  </p:cSld>
  <p:clrMapOvr>
    <a:masterClrMapping/>
  </p:clrMapOvr>
  <p:transition>
    <p:checke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Rectangle 2"/>
          <p:cNvSpPr/>
          <p:nvPr/>
        </p:nvSpPr>
        <p:spPr>
          <a:xfrm>
            <a:off x="762120" y="457200"/>
            <a:ext cx="7772400" cy="8380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93" name="Text Box 6"/>
          <p:cNvSpPr/>
          <p:nvPr/>
        </p:nvSpPr>
        <p:spPr>
          <a:xfrm>
            <a:off x="2590920" y="380880"/>
            <a:ext cx="6248160" cy="7642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27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i="1" u="none" strike="noStrike">
                <a:solidFill>
                  <a:srgbClr val="000000"/>
                </a:solidFill>
                <a:effectLst/>
                <a:uFillTx/>
                <a:latin typeface="Times New Roman"/>
              </a:rPr>
              <a:t>Steps to Establish a PMO</a:t>
            </a:r>
            <a:endParaRPr lang="en-US" sz="4400" b="0" u="none" strike="noStrike">
              <a:solidFill>
                <a:srgbClr val="000000"/>
              </a:solidFill>
              <a:effectLst/>
              <a:uFillTx/>
              <a:latin typeface="Calibri"/>
            </a:endParaRPr>
          </a:p>
        </p:txBody>
      </p:sp>
      <p:sp>
        <p:nvSpPr>
          <p:cNvPr id="94" name="Text Box 7"/>
          <p:cNvSpPr/>
          <p:nvPr/>
        </p:nvSpPr>
        <p:spPr>
          <a:xfrm>
            <a:off x="1600200" y="1523880"/>
            <a:ext cx="6781680" cy="3376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0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 </a:t>
            </a:r>
            <a:endParaRPr lang="en-US" sz="1600" b="0" u="none" strike="noStrike">
              <a:solidFill>
                <a:srgbClr val="000000"/>
              </a:solidFill>
              <a:effectLst/>
              <a:uFillTx/>
              <a:latin typeface="Calibri"/>
            </a:endParaRPr>
          </a:p>
        </p:txBody>
      </p:sp>
      <p:graphicFrame>
        <p:nvGraphicFramePr>
          <p:cNvPr id="95" name="Object 2"/>
          <p:cNvGraphicFramePr/>
          <p:nvPr/>
        </p:nvGraphicFramePr>
        <p:xfrm>
          <a:off x="304920" y="1600200"/>
          <a:ext cx="2344680" cy="744480"/>
        </p:xfrm>
        <a:graphic>
          <a:graphicData uri="http://schemas.openxmlformats.org/presentationml/2006/ole">
            <mc:AlternateContent xmlns:mc="http://schemas.openxmlformats.org/markup-compatibility/2006">
              <mc:Choice xmlns:v="urn:schemas-microsoft-com:vml" Requires="v">
                <p:oleObj r:id="rId3" imgW="0" imgH="0" progId="">
                  <p:embed/>
                </p:oleObj>
              </mc:Choice>
              <mc:Fallback>
                <p:oleObj r:id="rId3" imgW="0" imgH="0" progId="">
                  <p:embed/>
                  <p:pic>
                    <p:nvPicPr>
                      <p:cNvPr id="96" name="Object 2"/>
                      <p:cNvPicPr/>
                      <p:nvPr/>
                    </p:nvPicPr>
                    <p:blipFill>
                      <a:blip r:embed="rId4"/>
                      <a:stretch/>
                    </p:blipFill>
                    <p:spPr>
                      <a:xfrm>
                        <a:off x="304920" y="1600200"/>
                        <a:ext cx="2344680" cy="744480"/>
                      </a:xfrm>
                      <a:prstGeom prst="rect">
                        <a:avLst/>
                      </a:prstGeom>
                      <a:noFill/>
                      <a:ln w="0">
                        <a:noFill/>
                      </a:ln>
                    </p:spPr>
                  </p:pic>
                </p:oleObj>
              </mc:Fallback>
            </mc:AlternateContent>
          </a:graphicData>
        </a:graphic>
      </p:graphicFrame>
      <p:sp>
        <p:nvSpPr>
          <p:cNvPr id="97" name="Rectangle 9"/>
          <p:cNvSpPr/>
          <p:nvPr/>
        </p:nvSpPr>
        <p:spPr>
          <a:xfrm>
            <a:off x="3429000" y="1371600"/>
            <a:ext cx="5160960" cy="1752480"/>
          </a:xfrm>
          <a:prstGeom prst="rect">
            <a:avLst/>
          </a:prstGeom>
          <a:noFill/>
          <a:ln w="0">
            <a:noFill/>
          </a:ln>
        </p:spPr>
        <p:style>
          <a:lnRef idx="0">
            <a:scrgbClr r="0" g="0" b="0"/>
          </a:lnRef>
          <a:fillRef idx="0">
            <a:scrgbClr r="0" g="0" b="0"/>
          </a:fillRef>
          <a:effectRef idx="0">
            <a:scrgbClr r="0" g="0" b="0"/>
          </a:effectRef>
          <a:fontRef idx="minor"/>
        </p:style>
        <p:txBody>
          <a:bodyPr lIns="90360" tIns="44280" rIns="90360" bIns="44280" anchor="t">
            <a:noAutofit/>
          </a:bodyPr>
          <a:lstStyle/>
          <a:p>
            <a:pPr marL="343080" indent="-343080" algn="ctr">
              <a:lnSpc>
                <a:spcPct val="100000"/>
              </a:lnSpc>
              <a:spcBef>
                <a:spcPts val="799"/>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u="none" strike="noStrike">
                <a:solidFill>
                  <a:srgbClr val="000000"/>
                </a:solidFill>
                <a:effectLst/>
                <a:uFillTx/>
                <a:latin typeface="Times New Roman"/>
              </a:rPr>
              <a:t>Project Support PMO</a:t>
            </a:r>
            <a:endParaRPr lang="en-US" sz="3200" b="0" u="none" strike="noStrike">
              <a:solidFill>
                <a:srgbClr val="000000"/>
              </a:solidFill>
              <a:effectLst/>
              <a:uFillTx/>
              <a:latin typeface="Calibri"/>
            </a:endParaRPr>
          </a:p>
          <a:p>
            <a:pPr marL="743040" lvl="1" indent="-285840" algn="ctr">
              <a:lnSpc>
                <a:spcPct val="100000"/>
              </a:lnSpc>
              <a:spcBef>
                <a:spcPts val="700"/>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Majority of project management staff resides</a:t>
            </a:r>
            <a:br>
              <a:rPr sz="2800"/>
            </a:br>
            <a:r>
              <a:rPr lang="en-US" sz="2800" b="0" u="none" strike="noStrike">
                <a:solidFill>
                  <a:srgbClr val="000000"/>
                </a:solidFill>
                <a:effectLst/>
                <a:uFillTx/>
                <a:latin typeface="Times New Roman"/>
              </a:rPr>
              <a:t>in functional areas</a:t>
            </a:r>
            <a:endParaRPr lang="en-US" sz="2800" b="0" u="none" strike="noStrike">
              <a:solidFill>
                <a:srgbClr val="000000"/>
              </a:solidFill>
              <a:effectLst/>
              <a:uFillTx/>
              <a:latin typeface="Calibri"/>
            </a:endParaRPr>
          </a:p>
          <a:p>
            <a:pPr marL="743040" lvl="1" indent="-285840" algn="ctr">
              <a:lnSpc>
                <a:spcPct val="100000"/>
              </a:lnSpc>
              <a:spcBef>
                <a:spcPts val="700"/>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Supports projects</a:t>
            </a:r>
            <a:endParaRPr lang="en-US" sz="2800" b="0" u="none" strike="noStrike">
              <a:solidFill>
                <a:srgbClr val="000000"/>
              </a:solidFill>
              <a:effectLst/>
              <a:uFillTx/>
              <a:latin typeface="Calibri"/>
            </a:endParaRPr>
          </a:p>
          <a:p>
            <a:pPr marL="743040" lvl="1" indent="-285840" algn="ctr">
              <a:lnSpc>
                <a:spcPct val="100000"/>
              </a:lnSpc>
              <a:spcBef>
                <a:spcPts val="700"/>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u="none" strike="noStrike">
              <a:solidFill>
                <a:srgbClr val="000000"/>
              </a:solidFill>
              <a:effectLst/>
              <a:uFillTx/>
              <a:latin typeface="Calibri"/>
            </a:endParaRPr>
          </a:p>
          <a:p>
            <a:pPr marL="343080" indent="-343080" algn="ctr">
              <a:lnSpc>
                <a:spcPct val="100000"/>
              </a:lnSpc>
              <a:spcBef>
                <a:spcPts val="700"/>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u="none" strike="noStrike">
              <a:solidFill>
                <a:srgbClr val="000000"/>
              </a:solidFill>
              <a:effectLst/>
              <a:uFillTx/>
              <a:latin typeface="Calibri"/>
            </a:endParaRPr>
          </a:p>
        </p:txBody>
      </p:sp>
      <p:sp>
        <p:nvSpPr>
          <p:cNvPr id="98" name="Rectangle 10"/>
          <p:cNvSpPr/>
          <p:nvPr/>
        </p:nvSpPr>
        <p:spPr>
          <a:xfrm>
            <a:off x="228600" y="3994200"/>
            <a:ext cx="8305920" cy="13748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marL="336600" indent="-336600"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sng" strike="noStrike">
                <a:solidFill>
                  <a:srgbClr val="000000"/>
                </a:solidFill>
                <a:effectLst/>
                <a:uFillTx/>
                <a:latin typeface="Times New Roman"/>
              </a:rPr>
              <a:t>Functions:</a:t>
            </a:r>
            <a:endParaRPr lang="en-US" sz="2800" b="0" u="none" strike="noStrike">
              <a:solidFill>
                <a:srgbClr val="000000"/>
              </a:solidFill>
              <a:effectLst/>
              <a:uFillTx/>
              <a:latin typeface="Calibri"/>
            </a:endParaRPr>
          </a:p>
          <a:p>
            <a:pPr marL="336600" indent="-336600" algn="ctr">
              <a:lnSpc>
                <a:spcPct val="100000"/>
              </a:lnSpc>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Project management standards and reporting</a:t>
            </a:r>
            <a:endParaRPr lang="en-US" sz="2800" b="0" u="none" strike="noStrike">
              <a:solidFill>
                <a:srgbClr val="000000"/>
              </a:solidFill>
              <a:effectLst/>
              <a:uFillTx/>
              <a:latin typeface="Calibri"/>
            </a:endParaRPr>
          </a:p>
          <a:p>
            <a:pPr marL="336600" indent="-336600" algn="ctr">
              <a:lnSpc>
                <a:spcPct val="100000"/>
              </a:lnSpc>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Project support staff </a:t>
            </a:r>
            <a:r>
              <a:rPr lang="en-US" sz="2200" b="0" i="1" u="none" strike="noStrike">
                <a:solidFill>
                  <a:srgbClr val="000000"/>
                </a:solidFill>
                <a:effectLst/>
                <a:uFillTx/>
                <a:latin typeface="Times New Roman"/>
              </a:rPr>
              <a:t>(project analysts)</a:t>
            </a:r>
            <a:endParaRPr lang="en-US" sz="2200" b="0" u="none" strike="noStrike">
              <a:solidFill>
                <a:srgbClr val="000000"/>
              </a:solidFill>
              <a:effectLst/>
              <a:uFillTx/>
              <a:latin typeface="Calibri"/>
            </a:endParaRPr>
          </a:p>
        </p:txBody>
      </p:sp>
      <p:sp>
        <p:nvSpPr>
          <p:cNvPr id="99"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00"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48C30BC-0E8B-4DB1-BB0C-61CB809EF935}" type="slidenum">
              <a:rPr lang="en-US" sz="900" b="0" u="none" strike="noStrike">
                <a:solidFill>
                  <a:srgbClr val="595959"/>
                </a:solidFill>
                <a:effectLst/>
                <a:uFillTx/>
                <a:latin typeface="Calibri"/>
              </a:rPr>
              <a:t>11</a:t>
            </a:fld>
            <a:endParaRPr lang="en-US" sz="900" b="0" u="none" strike="noStrike">
              <a:solidFill>
                <a:srgbClr val="000000"/>
              </a:solidFill>
              <a:effectLst/>
              <a:uFillTx/>
              <a:latin typeface="Calibri"/>
            </a:endParaRPr>
          </a:p>
        </p:txBody>
      </p:sp>
    </p:spTree>
  </p:cSld>
  <p:clrMapOvr>
    <a:masterClrMapping/>
  </p:clrMapOvr>
  <p:transition>
    <p:checke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Rectangle 2"/>
          <p:cNvSpPr/>
          <p:nvPr/>
        </p:nvSpPr>
        <p:spPr>
          <a:xfrm>
            <a:off x="762120" y="457200"/>
            <a:ext cx="7772400" cy="8380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02" name="Text Box 6"/>
          <p:cNvSpPr/>
          <p:nvPr/>
        </p:nvSpPr>
        <p:spPr>
          <a:xfrm>
            <a:off x="2286000" y="380880"/>
            <a:ext cx="6781680" cy="7642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27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i="1" u="none" strike="noStrike">
                <a:solidFill>
                  <a:srgbClr val="000000"/>
                </a:solidFill>
                <a:effectLst/>
                <a:uFillTx/>
                <a:latin typeface="Times New Roman"/>
              </a:rPr>
              <a:t>Steps to Establish a PMO</a:t>
            </a:r>
            <a:endParaRPr lang="en-US" sz="4400" b="0" u="none" strike="noStrike">
              <a:solidFill>
                <a:srgbClr val="000000"/>
              </a:solidFill>
              <a:effectLst/>
              <a:uFillTx/>
              <a:latin typeface="Calibri"/>
            </a:endParaRPr>
          </a:p>
        </p:txBody>
      </p:sp>
      <p:sp>
        <p:nvSpPr>
          <p:cNvPr id="103" name="Text Box 7"/>
          <p:cNvSpPr/>
          <p:nvPr/>
        </p:nvSpPr>
        <p:spPr>
          <a:xfrm>
            <a:off x="1600200" y="1523880"/>
            <a:ext cx="6781680" cy="3376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0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 </a:t>
            </a:r>
            <a:endParaRPr lang="en-US" sz="1600" b="0" u="none" strike="noStrike">
              <a:solidFill>
                <a:srgbClr val="000000"/>
              </a:solidFill>
              <a:effectLst/>
              <a:uFillTx/>
              <a:latin typeface="Calibri"/>
            </a:endParaRPr>
          </a:p>
        </p:txBody>
      </p:sp>
      <p:graphicFrame>
        <p:nvGraphicFramePr>
          <p:cNvPr id="104" name="Object 2"/>
          <p:cNvGraphicFramePr/>
          <p:nvPr/>
        </p:nvGraphicFramePr>
        <p:xfrm>
          <a:off x="304920" y="1600200"/>
          <a:ext cx="2344680" cy="744480"/>
        </p:xfrm>
        <a:graphic>
          <a:graphicData uri="http://schemas.openxmlformats.org/presentationml/2006/ole">
            <mc:AlternateContent xmlns:mc="http://schemas.openxmlformats.org/markup-compatibility/2006">
              <mc:Choice xmlns:v="urn:schemas-microsoft-com:vml" Requires="v">
                <p:oleObj r:id="rId3" imgW="0" imgH="0" progId="">
                  <p:embed/>
                </p:oleObj>
              </mc:Choice>
              <mc:Fallback>
                <p:oleObj r:id="rId3" imgW="0" imgH="0" progId="">
                  <p:embed/>
                  <p:pic>
                    <p:nvPicPr>
                      <p:cNvPr id="105" name="Object 2"/>
                      <p:cNvPicPr/>
                      <p:nvPr/>
                    </p:nvPicPr>
                    <p:blipFill>
                      <a:blip r:embed="rId4"/>
                      <a:stretch/>
                    </p:blipFill>
                    <p:spPr>
                      <a:xfrm>
                        <a:off x="304920" y="1600200"/>
                        <a:ext cx="2344680" cy="744480"/>
                      </a:xfrm>
                      <a:prstGeom prst="rect">
                        <a:avLst/>
                      </a:prstGeom>
                      <a:noFill/>
                      <a:ln w="0">
                        <a:noFill/>
                      </a:ln>
                    </p:spPr>
                  </p:pic>
                </p:oleObj>
              </mc:Fallback>
            </mc:AlternateContent>
          </a:graphicData>
        </a:graphic>
      </p:graphicFrame>
      <p:sp>
        <p:nvSpPr>
          <p:cNvPr id="106" name="Rectangle 11"/>
          <p:cNvSpPr/>
          <p:nvPr/>
        </p:nvSpPr>
        <p:spPr>
          <a:xfrm>
            <a:off x="3429000" y="1371600"/>
            <a:ext cx="5160960" cy="2057400"/>
          </a:xfrm>
          <a:prstGeom prst="rect">
            <a:avLst/>
          </a:prstGeom>
          <a:noFill/>
          <a:ln w="0">
            <a:noFill/>
          </a:ln>
        </p:spPr>
        <p:style>
          <a:lnRef idx="0">
            <a:scrgbClr r="0" g="0" b="0"/>
          </a:lnRef>
          <a:fillRef idx="0">
            <a:scrgbClr r="0" g="0" b="0"/>
          </a:fillRef>
          <a:effectRef idx="0">
            <a:scrgbClr r="0" g="0" b="0"/>
          </a:effectRef>
          <a:fontRef idx="minor"/>
        </p:style>
        <p:txBody>
          <a:bodyPr lIns="90360" tIns="44280" rIns="90360" bIns="44280" anchor="t">
            <a:noAutofit/>
          </a:bodyPr>
          <a:lstStyle/>
          <a:p>
            <a:pPr marL="343080" indent="-343080" algn="ctr">
              <a:lnSpc>
                <a:spcPct val="100000"/>
              </a:lnSpc>
              <a:spcBef>
                <a:spcPts val="799"/>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u="none" strike="noStrike">
                <a:solidFill>
                  <a:srgbClr val="000000"/>
                </a:solidFill>
                <a:effectLst/>
                <a:uFillTx/>
                <a:latin typeface="Times New Roman"/>
              </a:rPr>
              <a:t>Build a foundation using project management industry standards and solid requirements </a:t>
            </a:r>
            <a:endParaRPr lang="en-US" sz="3200" b="0" u="none" strike="noStrike">
              <a:solidFill>
                <a:srgbClr val="000000"/>
              </a:solidFill>
              <a:effectLst/>
              <a:uFillTx/>
              <a:latin typeface="Calibri"/>
            </a:endParaRPr>
          </a:p>
        </p:txBody>
      </p:sp>
      <p:sp>
        <p:nvSpPr>
          <p:cNvPr id="107" name="Rectangle 12"/>
          <p:cNvSpPr/>
          <p:nvPr/>
        </p:nvSpPr>
        <p:spPr>
          <a:xfrm>
            <a:off x="457200" y="3657600"/>
            <a:ext cx="8305920" cy="26557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marL="336600" indent="-336600"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sng" strike="noStrike">
                <a:solidFill>
                  <a:srgbClr val="000000"/>
                </a:solidFill>
                <a:effectLst/>
                <a:uFillTx/>
                <a:latin typeface="Times New Roman"/>
              </a:rPr>
              <a:t>Establish:</a:t>
            </a:r>
            <a:endParaRPr lang="en-US" sz="2800" b="0" u="none" strike="noStrike">
              <a:solidFill>
                <a:srgbClr val="000000"/>
              </a:solidFill>
              <a:effectLst/>
              <a:uFillTx/>
              <a:latin typeface="Calibri"/>
            </a:endParaRPr>
          </a:p>
          <a:p>
            <a:pPr marL="336600" indent="-336600" algn="ctr">
              <a:lnSpc>
                <a:spcPct val="100000"/>
              </a:lnSpc>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Project management charter</a:t>
            </a:r>
            <a:endParaRPr lang="en-US" sz="2800" b="0" u="none" strike="noStrike">
              <a:solidFill>
                <a:srgbClr val="000000"/>
              </a:solidFill>
              <a:effectLst/>
              <a:uFillTx/>
              <a:latin typeface="Calibri"/>
            </a:endParaRPr>
          </a:p>
          <a:p>
            <a:pPr marL="336600" indent="-336600" algn="ctr">
              <a:lnSpc>
                <a:spcPct val="100000"/>
              </a:lnSpc>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Project office advisory council</a:t>
            </a:r>
            <a:endParaRPr lang="en-US" sz="2800" b="0" u="none" strike="noStrike">
              <a:solidFill>
                <a:srgbClr val="000000"/>
              </a:solidFill>
              <a:effectLst/>
              <a:uFillTx/>
              <a:latin typeface="Calibri"/>
            </a:endParaRPr>
          </a:p>
          <a:p>
            <a:pPr marL="336600" indent="-336600" algn="ctr">
              <a:lnSpc>
                <a:spcPct val="100000"/>
              </a:lnSpc>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Standard processes and procedures for</a:t>
            </a:r>
            <a:br>
              <a:rPr sz="2800"/>
            </a:br>
            <a:r>
              <a:rPr lang="en-US" sz="2800" b="0" u="none" strike="noStrike">
                <a:solidFill>
                  <a:srgbClr val="000000"/>
                </a:solidFill>
                <a:effectLst/>
                <a:uFillTx/>
                <a:latin typeface="Times New Roman"/>
              </a:rPr>
              <a:t>execution across all projects</a:t>
            </a:r>
            <a:endParaRPr lang="en-US" sz="2800" b="0" u="none" strike="noStrike">
              <a:solidFill>
                <a:srgbClr val="000000"/>
              </a:solidFill>
              <a:effectLst/>
              <a:uFillTx/>
              <a:latin typeface="Calibri"/>
            </a:endParaRPr>
          </a:p>
          <a:p>
            <a:pPr marL="336600" indent="-336600" algn="ctr">
              <a:lnSpc>
                <a:spcPct val="100000"/>
              </a:lnSpc>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An implementation approach</a:t>
            </a:r>
            <a:endParaRPr lang="en-US" sz="2800" b="0" u="none" strike="noStrike">
              <a:solidFill>
                <a:srgbClr val="000000"/>
              </a:solidFill>
              <a:effectLst/>
              <a:uFillTx/>
              <a:latin typeface="Calibri"/>
            </a:endParaRPr>
          </a:p>
        </p:txBody>
      </p:sp>
      <p:sp>
        <p:nvSpPr>
          <p:cNvPr id="108"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09"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54B6023-7213-4988-BA9F-7CB8FFAB3502}" type="slidenum">
              <a:rPr lang="en-US" sz="900" b="0" u="none" strike="noStrike">
                <a:solidFill>
                  <a:srgbClr val="595959"/>
                </a:solidFill>
                <a:effectLst/>
                <a:uFillTx/>
                <a:latin typeface="Calibri"/>
              </a:rPr>
              <a:t>12</a:t>
            </a:fld>
            <a:endParaRPr lang="en-US" sz="900" b="0" u="none" strike="noStrike">
              <a:solidFill>
                <a:srgbClr val="000000"/>
              </a:solidFill>
              <a:effectLst/>
              <a:uFillTx/>
              <a:latin typeface="Calibri"/>
            </a:endParaRPr>
          </a:p>
        </p:txBody>
      </p:sp>
    </p:spTree>
  </p:cSld>
  <p:clrMapOvr>
    <a:masterClrMapping/>
  </p:clrMapOvr>
  <p:transition>
    <p:checke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Rectangle 2"/>
          <p:cNvSpPr/>
          <p:nvPr/>
        </p:nvSpPr>
        <p:spPr>
          <a:xfrm>
            <a:off x="762120" y="457200"/>
            <a:ext cx="7772400" cy="8380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11" name="Text Box 6"/>
          <p:cNvSpPr/>
          <p:nvPr/>
        </p:nvSpPr>
        <p:spPr>
          <a:xfrm>
            <a:off x="2666880" y="380880"/>
            <a:ext cx="6096240" cy="7642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27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i="1" u="none" strike="noStrike">
                <a:solidFill>
                  <a:srgbClr val="000000"/>
                </a:solidFill>
                <a:effectLst/>
                <a:uFillTx/>
                <a:latin typeface="Times New Roman"/>
              </a:rPr>
              <a:t>Steps to Establish a PMO</a:t>
            </a:r>
            <a:endParaRPr lang="en-US" sz="4400" b="0" u="none" strike="noStrike">
              <a:solidFill>
                <a:srgbClr val="000000"/>
              </a:solidFill>
              <a:effectLst/>
              <a:uFillTx/>
              <a:latin typeface="Calibri"/>
            </a:endParaRPr>
          </a:p>
        </p:txBody>
      </p:sp>
      <p:sp>
        <p:nvSpPr>
          <p:cNvPr id="112" name="Text Box 7"/>
          <p:cNvSpPr/>
          <p:nvPr/>
        </p:nvSpPr>
        <p:spPr>
          <a:xfrm>
            <a:off x="1600200" y="1523880"/>
            <a:ext cx="6781680" cy="3376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0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 </a:t>
            </a:r>
            <a:endParaRPr lang="en-US" sz="1600" b="0" u="none" strike="noStrike">
              <a:solidFill>
                <a:srgbClr val="000000"/>
              </a:solidFill>
              <a:effectLst/>
              <a:uFillTx/>
              <a:latin typeface="Calibri"/>
            </a:endParaRPr>
          </a:p>
        </p:txBody>
      </p:sp>
      <p:sp>
        <p:nvSpPr>
          <p:cNvPr id="113" name="Rectangle 13"/>
          <p:cNvSpPr/>
          <p:nvPr/>
        </p:nvSpPr>
        <p:spPr>
          <a:xfrm>
            <a:off x="3429000" y="1371600"/>
            <a:ext cx="5562720" cy="2286000"/>
          </a:xfrm>
          <a:prstGeom prst="rect">
            <a:avLst/>
          </a:prstGeom>
          <a:noFill/>
          <a:ln w="0">
            <a:noFill/>
          </a:ln>
        </p:spPr>
        <p:style>
          <a:lnRef idx="0">
            <a:scrgbClr r="0" g="0" b="0"/>
          </a:lnRef>
          <a:fillRef idx="0">
            <a:scrgbClr r="0" g="0" b="0"/>
          </a:fillRef>
          <a:effectRef idx="0">
            <a:scrgbClr r="0" g="0" b="0"/>
          </a:effectRef>
          <a:fontRef idx="minor"/>
        </p:style>
        <p:txBody>
          <a:bodyPr lIns="90360" tIns="44280" rIns="90360" bIns="44280" anchor="t">
            <a:noAutofit/>
          </a:bodyPr>
          <a:lstStyle/>
          <a:p>
            <a:pPr marL="343080" indent="-343080" algn="ctr">
              <a:lnSpc>
                <a:spcPct val="100000"/>
              </a:lnSpc>
              <a:spcBef>
                <a:spcPts val="799"/>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u="none" strike="noStrike">
                <a:solidFill>
                  <a:srgbClr val="000000"/>
                </a:solidFill>
                <a:effectLst/>
                <a:uFillTx/>
                <a:latin typeface="Times New Roman"/>
              </a:rPr>
              <a:t>Implement PMO</a:t>
            </a:r>
            <a:br>
              <a:rPr sz="3200"/>
            </a:br>
            <a:r>
              <a:rPr lang="en-US" sz="3200" b="0" u="none" strike="noStrike">
                <a:solidFill>
                  <a:srgbClr val="000000"/>
                </a:solidFill>
                <a:effectLst/>
                <a:uFillTx/>
                <a:latin typeface="Times New Roman"/>
              </a:rPr>
              <a:t>according to plan</a:t>
            </a:r>
            <a:endParaRPr lang="en-US" sz="3200" b="0" u="none" strike="noStrike">
              <a:solidFill>
                <a:srgbClr val="000000"/>
              </a:solidFill>
              <a:effectLst/>
              <a:uFillTx/>
              <a:latin typeface="Calibri"/>
            </a:endParaRPr>
          </a:p>
          <a:p>
            <a:pPr marL="343080" indent="-343080" algn="ctr">
              <a:lnSpc>
                <a:spcPct val="100000"/>
              </a:lnSpc>
              <a:spcBef>
                <a:spcPts val="799"/>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u="none" strike="noStrike">
                <a:solidFill>
                  <a:srgbClr val="000000"/>
                </a:solidFill>
                <a:effectLst/>
                <a:uFillTx/>
                <a:latin typeface="Times New Roman"/>
              </a:rPr>
              <a:t>Manage and communicate PMO progress to stakeholders</a:t>
            </a:r>
            <a:endParaRPr lang="en-US" sz="3200" b="0" u="none" strike="noStrike">
              <a:solidFill>
                <a:srgbClr val="000000"/>
              </a:solidFill>
              <a:effectLst/>
              <a:uFillTx/>
              <a:latin typeface="Calibri"/>
            </a:endParaRPr>
          </a:p>
        </p:txBody>
      </p:sp>
      <p:sp>
        <p:nvSpPr>
          <p:cNvPr id="114" name="Rectangle 14"/>
          <p:cNvSpPr/>
          <p:nvPr/>
        </p:nvSpPr>
        <p:spPr>
          <a:xfrm>
            <a:off x="152280" y="3733920"/>
            <a:ext cx="8991720" cy="222876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marL="336600" indent="-336600"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sng" strike="noStrike">
                <a:solidFill>
                  <a:srgbClr val="000000"/>
                </a:solidFill>
                <a:effectLst/>
                <a:uFillTx/>
                <a:latin typeface="Times New Roman"/>
              </a:rPr>
              <a:t>Execute &amp; Control:</a:t>
            </a:r>
            <a:endParaRPr lang="en-US" sz="2800" b="0" u="none" strike="noStrike">
              <a:solidFill>
                <a:srgbClr val="000000"/>
              </a:solidFill>
              <a:effectLst/>
              <a:uFillTx/>
              <a:latin typeface="Calibri"/>
            </a:endParaRPr>
          </a:p>
          <a:p>
            <a:pPr marL="336600" indent="-336600" algn="ctr">
              <a:lnSpc>
                <a:spcPct val="100000"/>
              </a:lnSpc>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Recommend pilot approach, then broader implementation</a:t>
            </a:r>
            <a:endParaRPr lang="en-US" sz="2800" b="0" u="none" strike="noStrike">
              <a:solidFill>
                <a:srgbClr val="000000"/>
              </a:solidFill>
              <a:effectLst/>
              <a:uFillTx/>
              <a:latin typeface="Calibri"/>
            </a:endParaRPr>
          </a:p>
          <a:p>
            <a:pPr marL="336600" indent="-336600" algn="ctr">
              <a:lnSpc>
                <a:spcPct val="100000"/>
              </a:lnSpc>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Project management standards, processes, tools</a:t>
            </a:r>
            <a:endParaRPr lang="en-US" sz="2800" b="0" u="none" strike="noStrike">
              <a:solidFill>
                <a:srgbClr val="000000"/>
              </a:solidFill>
              <a:effectLst/>
              <a:uFillTx/>
              <a:latin typeface="Calibri"/>
            </a:endParaRPr>
          </a:p>
          <a:p>
            <a:pPr marL="336600" indent="-336600" algn="ctr">
              <a:lnSpc>
                <a:spcPct val="100000"/>
              </a:lnSpc>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Minimum components:  Schedules, project status reports, risk management, change control</a:t>
            </a:r>
            <a:endParaRPr lang="en-US" sz="2800" b="0" u="none" strike="noStrike">
              <a:solidFill>
                <a:srgbClr val="000000"/>
              </a:solidFill>
              <a:effectLst/>
              <a:uFillTx/>
              <a:latin typeface="Calibri"/>
            </a:endParaRPr>
          </a:p>
        </p:txBody>
      </p:sp>
      <p:pic>
        <p:nvPicPr>
          <p:cNvPr id="115" name="Picture 15"/>
          <p:cNvPicPr/>
          <p:nvPr/>
        </p:nvPicPr>
        <p:blipFill>
          <a:blip r:embed="rId3"/>
          <a:stretch/>
        </p:blipFill>
        <p:spPr>
          <a:xfrm>
            <a:off x="304920" y="1600200"/>
            <a:ext cx="2344680" cy="744480"/>
          </a:xfrm>
          <a:prstGeom prst="rect">
            <a:avLst/>
          </a:prstGeom>
          <a:noFill/>
          <a:ln w="0">
            <a:noFill/>
          </a:ln>
        </p:spPr>
      </p:pic>
      <p:sp>
        <p:nvSpPr>
          <p:cNvPr id="116"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17"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2332FB6-E3BD-450C-8CB0-3EB724FDDB0A}" type="slidenum">
              <a:rPr lang="en-US" sz="900" b="0" u="none" strike="noStrike">
                <a:solidFill>
                  <a:srgbClr val="595959"/>
                </a:solidFill>
                <a:effectLst/>
                <a:uFillTx/>
                <a:latin typeface="Calibri"/>
              </a:rPr>
              <a:t>13</a:t>
            </a:fld>
            <a:endParaRPr lang="en-US" sz="900" b="0" u="none" strike="noStrike">
              <a:solidFill>
                <a:srgbClr val="000000"/>
              </a:solidFill>
              <a:effectLst/>
              <a:uFillTx/>
              <a:latin typeface="Calibri"/>
            </a:endParaRPr>
          </a:p>
        </p:txBody>
      </p:sp>
    </p:spTree>
  </p:cSld>
  <p:clrMapOvr>
    <a:masterClrMapping/>
  </p:clrMapOvr>
  <p:transition>
    <p:checke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Rectangle 2"/>
          <p:cNvSpPr/>
          <p:nvPr/>
        </p:nvSpPr>
        <p:spPr>
          <a:xfrm>
            <a:off x="762120" y="457200"/>
            <a:ext cx="7772400" cy="8380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19" name="Text Box 6"/>
          <p:cNvSpPr/>
          <p:nvPr/>
        </p:nvSpPr>
        <p:spPr>
          <a:xfrm>
            <a:off x="2209680" y="457200"/>
            <a:ext cx="6782040" cy="7642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27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i="1" u="none" strike="noStrike">
                <a:solidFill>
                  <a:srgbClr val="000000"/>
                </a:solidFill>
                <a:effectLst/>
                <a:uFillTx/>
                <a:latin typeface="Times New Roman"/>
              </a:rPr>
              <a:t>Steps to Establish a PMO</a:t>
            </a:r>
            <a:endParaRPr lang="en-US" sz="4400" b="0" u="none" strike="noStrike">
              <a:solidFill>
                <a:srgbClr val="000000"/>
              </a:solidFill>
              <a:effectLst/>
              <a:uFillTx/>
              <a:latin typeface="Calibri"/>
            </a:endParaRPr>
          </a:p>
        </p:txBody>
      </p:sp>
      <p:sp>
        <p:nvSpPr>
          <p:cNvPr id="120" name="Text Box 7"/>
          <p:cNvSpPr/>
          <p:nvPr/>
        </p:nvSpPr>
        <p:spPr>
          <a:xfrm>
            <a:off x="1600200" y="1523880"/>
            <a:ext cx="6781680" cy="3376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0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 </a:t>
            </a:r>
            <a:endParaRPr lang="en-US" sz="1600" b="0" u="none" strike="noStrike">
              <a:solidFill>
                <a:srgbClr val="000000"/>
              </a:solidFill>
              <a:effectLst/>
              <a:uFillTx/>
              <a:latin typeface="Calibri"/>
            </a:endParaRPr>
          </a:p>
        </p:txBody>
      </p:sp>
      <p:graphicFrame>
        <p:nvGraphicFramePr>
          <p:cNvPr id="121" name="Object 2"/>
          <p:cNvGraphicFramePr/>
          <p:nvPr/>
        </p:nvGraphicFramePr>
        <p:xfrm>
          <a:off x="304920" y="1600200"/>
          <a:ext cx="2344680" cy="744480"/>
        </p:xfrm>
        <a:graphic>
          <a:graphicData uri="http://schemas.openxmlformats.org/presentationml/2006/ole">
            <mc:AlternateContent xmlns:mc="http://schemas.openxmlformats.org/markup-compatibility/2006">
              <mc:Choice xmlns:v="urn:schemas-microsoft-com:vml" Requires="v">
                <p:oleObj r:id="rId3" imgW="0" imgH="0" progId="">
                  <p:embed/>
                </p:oleObj>
              </mc:Choice>
              <mc:Fallback>
                <p:oleObj r:id="rId3" imgW="0" imgH="0" progId="">
                  <p:embed/>
                  <p:pic>
                    <p:nvPicPr>
                      <p:cNvPr id="122" name="Object 2"/>
                      <p:cNvPicPr/>
                      <p:nvPr/>
                    </p:nvPicPr>
                    <p:blipFill>
                      <a:blip r:embed="rId4"/>
                      <a:stretch/>
                    </p:blipFill>
                    <p:spPr>
                      <a:xfrm>
                        <a:off x="304920" y="1600200"/>
                        <a:ext cx="2344680" cy="744480"/>
                      </a:xfrm>
                      <a:prstGeom prst="rect">
                        <a:avLst/>
                      </a:prstGeom>
                      <a:noFill/>
                      <a:ln w="0">
                        <a:noFill/>
                      </a:ln>
                    </p:spPr>
                  </p:pic>
                </p:oleObj>
              </mc:Fallback>
            </mc:AlternateContent>
          </a:graphicData>
        </a:graphic>
      </p:graphicFrame>
      <p:sp>
        <p:nvSpPr>
          <p:cNvPr id="123" name="Rectangle 11"/>
          <p:cNvSpPr/>
          <p:nvPr/>
        </p:nvSpPr>
        <p:spPr>
          <a:xfrm>
            <a:off x="2895480" y="1523880"/>
            <a:ext cx="5085000" cy="2133720"/>
          </a:xfrm>
          <a:prstGeom prst="rect">
            <a:avLst/>
          </a:prstGeom>
          <a:noFill/>
          <a:ln w="0">
            <a:noFill/>
          </a:ln>
        </p:spPr>
        <p:style>
          <a:lnRef idx="0">
            <a:scrgbClr r="0" g="0" b="0"/>
          </a:lnRef>
          <a:fillRef idx="0">
            <a:scrgbClr r="0" g="0" b="0"/>
          </a:fillRef>
          <a:effectRef idx="0">
            <a:scrgbClr r="0" g="0" b="0"/>
          </a:effectRef>
          <a:fontRef idx="minor"/>
        </p:style>
        <p:txBody>
          <a:bodyPr lIns="90360" tIns="44280" rIns="90360" bIns="44280" anchor="t">
            <a:noAutofit/>
          </a:bodyPr>
          <a:lstStyle/>
          <a:p>
            <a:pPr marL="343080" indent="-343080" algn="ctr">
              <a:lnSpc>
                <a:spcPct val="100000"/>
              </a:lnSpc>
              <a:spcBef>
                <a:spcPts val="7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u="none" strike="noStrike">
                <a:solidFill>
                  <a:srgbClr val="000000"/>
                </a:solidFill>
                <a:effectLst/>
                <a:uFillTx/>
                <a:latin typeface="Times New Roman"/>
              </a:rPr>
              <a:t>Validate what worked and didn’t work, strategize and recommend improvements </a:t>
            </a:r>
            <a:endParaRPr lang="en-US" sz="3200" b="0" u="none" strike="noStrike">
              <a:solidFill>
                <a:srgbClr val="000000"/>
              </a:solidFill>
              <a:effectLst/>
              <a:uFillTx/>
              <a:latin typeface="Calibri"/>
            </a:endParaRPr>
          </a:p>
        </p:txBody>
      </p:sp>
      <p:sp>
        <p:nvSpPr>
          <p:cNvPr id="124" name="Rectangle 12"/>
          <p:cNvSpPr/>
          <p:nvPr/>
        </p:nvSpPr>
        <p:spPr>
          <a:xfrm>
            <a:off x="228600" y="3705120"/>
            <a:ext cx="8305920" cy="18018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marL="336600" indent="-336600"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sng" strike="noStrike">
                <a:solidFill>
                  <a:srgbClr val="000000"/>
                </a:solidFill>
                <a:effectLst/>
                <a:uFillTx/>
                <a:latin typeface="Times New Roman"/>
              </a:rPr>
              <a:t>Next Steps:</a:t>
            </a:r>
            <a:endParaRPr lang="en-US" sz="2800" b="0" u="none" strike="noStrike">
              <a:solidFill>
                <a:srgbClr val="000000"/>
              </a:solidFill>
              <a:effectLst/>
              <a:uFillTx/>
              <a:latin typeface="Calibri"/>
            </a:endParaRPr>
          </a:p>
          <a:p>
            <a:pPr marL="336600" indent="-336600" algn="ctr">
              <a:lnSpc>
                <a:spcPct val="100000"/>
              </a:lnSpc>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Conduct lessons learned meetings</a:t>
            </a:r>
            <a:endParaRPr lang="en-US" sz="2800" b="0" u="none" strike="noStrike">
              <a:solidFill>
                <a:srgbClr val="000000"/>
              </a:solidFill>
              <a:effectLst/>
              <a:uFillTx/>
              <a:latin typeface="Calibri"/>
            </a:endParaRPr>
          </a:p>
          <a:p>
            <a:pPr marL="336600" indent="-336600" algn="ctr">
              <a:lnSpc>
                <a:spcPct val="100000"/>
              </a:lnSpc>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Document findings</a:t>
            </a:r>
            <a:endParaRPr lang="en-US" sz="2800" b="0" u="none" strike="noStrike">
              <a:solidFill>
                <a:srgbClr val="000000"/>
              </a:solidFill>
              <a:effectLst/>
              <a:uFillTx/>
              <a:latin typeface="Calibri"/>
            </a:endParaRPr>
          </a:p>
          <a:p>
            <a:pPr marL="336600" indent="-336600" algn="ctr">
              <a:lnSpc>
                <a:spcPct val="100000"/>
              </a:lnSpc>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Develop improvement strategy</a:t>
            </a:r>
            <a:endParaRPr lang="en-US" sz="2800" b="0" u="none" strike="noStrike">
              <a:solidFill>
                <a:srgbClr val="000000"/>
              </a:solidFill>
              <a:effectLst/>
              <a:uFillTx/>
              <a:latin typeface="Calibri"/>
            </a:endParaRPr>
          </a:p>
        </p:txBody>
      </p:sp>
      <p:sp>
        <p:nvSpPr>
          <p:cNvPr id="125"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26"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913260C-9E77-40CA-A066-92B8FF747773}" type="slidenum">
              <a:rPr lang="en-US" sz="900" b="0" u="none" strike="noStrike">
                <a:solidFill>
                  <a:srgbClr val="595959"/>
                </a:solidFill>
                <a:effectLst/>
                <a:uFillTx/>
                <a:latin typeface="Calibri"/>
              </a:rPr>
              <a:t>14</a:t>
            </a:fld>
            <a:endParaRPr lang="en-US" sz="900" b="0" u="none" strike="noStrike">
              <a:solidFill>
                <a:srgbClr val="000000"/>
              </a:solidFill>
              <a:effectLst/>
              <a:uFillTx/>
              <a:latin typeface="Calibri"/>
            </a:endParaRPr>
          </a:p>
        </p:txBody>
      </p:sp>
    </p:spTree>
  </p:cSld>
  <p:clrMapOvr>
    <a:masterClrMapping/>
  </p:clrMapOvr>
  <p:transition>
    <p:checke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Rectangle 2"/>
          <p:cNvSpPr/>
          <p:nvPr/>
        </p:nvSpPr>
        <p:spPr>
          <a:xfrm>
            <a:off x="762120" y="457200"/>
            <a:ext cx="7772400" cy="8380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28" name="Line 3"/>
          <p:cNvSpPr/>
          <p:nvPr/>
        </p:nvSpPr>
        <p:spPr>
          <a:xfrm>
            <a:off x="1998720" y="1063800"/>
            <a:ext cx="6840360" cy="0"/>
          </a:xfrm>
          <a:prstGeom prst="line">
            <a:avLst/>
          </a:prstGeom>
          <a:ln w="19080">
            <a:solidFill>
              <a:srgbClr val="FFFF99"/>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endParaRPr lang="en-US" sz="1800" b="0" u="none" strike="noStrike">
              <a:solidFill>
                <a:srgbClr val="000000"/>
              </a:solidFill>
              <a:effectLst/>
              <a:uFillTx/>
              <a:latin typeface="Calibri"/>
            </a:endParaRPr>
          </a:p>
        </p:txBody>
      </p:sp>
      <p:sp>
        <p:nvSpPr>
          <p:cNvPr id="129" name="Line 4"/>
          <p:cNvSpPr/>
          <p:nvPr/>
        </p:nvSpPr>
        <p:spPr>
          <a:xfrm>
            <a:off x="4900680" y="1108080"/>
            <a:ext cx="3938400" cy="0"/>
          </a:xfrm>
          <a:prstGeom prst="line">
            <a:avLst/>
          </a:prstGeom>
          <a:ln w="12600">
            <a:solidFill>
              <a:srgbClr val="3366FF"/>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endParaRPr lang="en-US" sz="1800" b="0" u="none" strike="noStrike">
              <a:solidFill>
                <a:srgbClr val="000000"/>
              </a:solidFill>
              <a:effectLst/>
              <a:uFillTx/>
              <a:latin typeface="Calibri"/>
            </a:endParaRPr>
          </a:p>
        </p:txBody>
      </p:sp>
      <p:sp>
        <p:nvSpPr>
          <p:cNvPr id="130" name="Line 5"/>
          <p:cNvSpPr/>
          <p:nvPr/>
        </p:nvSpPr>
        <p:spPr>
          <a:xfrm>
            <a:off x="2971800" y="1143000"/>
            <a:ext cx="5486400" cy="0"/>
          </a:xfrm>
          <a:prstGeom prst="line">
            <a:avLst/>
          </a:prstGeom>
          <a:ln w="22320">
            <a:solidFill>
              <a:srgbClr val="CC0066"/>
            </a:solidFill>
            <a:miter/>
          </a:ln>
        </p:spPr>
        <p:style>
          <a:lnRef idx="0">
            <a:scrgbClr r="0" g="0" b="0"/>
          </a:lnRef>
          <a:fillRef idx="0">
            <a:scrgbClr r="0" g="0" b="0"/>
          </a:fillRef>
          <a:effectRef idx="0">
            <a:scrgbClr r="0" g="0" b="0"/>
          </a:effectRef>
          <a:fontRef idx="minor"/>
        </p:style>
        <p:txBody>
          <a:bodyPr lIns="90000" tIns="-46800" rIns="90000" bIns="-46800" anchor="ctr">
            <a:noAutofit/>
          </a:bodyPr>
          <a:lstStyle/>
          <a:p>
            <a:endParaRPr lang="en-US" sz="1800" b="0" u="none" strike="noStrike">
              <a:solidFill>
                <a:srgbClr val="000000"/>
              </a:solidFill>
              <a:effectLst/>
              <a:uFillTx/>
              <a:latin typeface="Calibri"/>
            </a:endParaRPr>
          </a:p>
        </p:txBody>
      </p:sp>
      <p:sp>
        <p:nvSpPr>
          <p:cNvPr id="131" name="Text Box 6"/>
          <p:cNvSpPr/>
          <p:nvPr/>
        </p:nvSpPr>
        <p:spPr>
          <a:xfrm>
            <a:off x="1447920" y="457200"/>
            <a:ext cx="7696080" cy="7642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27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i="1" u="none" strike="noStrike">
                <a:solidFill>
                  <a:srgbClr val="000000"/>
                </a:solidFill>
                <a:effectLst/>
                <a:uFillTx/>
                <a:latin typeface="Times New Roman"/>
              </a:rPr>
              <a:t>Lessons Learned from the Field</a:t>
            </a:r>
            <a:endParaRPr lang="en-US" sz="4400" b="0" u="none" strike="noStrike">
              <a:solidFill>
                <a:srgbClr val="000000"/>
              </a:solidFill>
              <a:effectLst/>
              <a:uFillTx/>
              <a:latin typeface="Calibri"/>
            </a:endParaRPr>
          </a:p>
        </p:txBody>
      </p:sp>
      <p:sp>
        <p:nvSpPr>
          <p:cNvPr id="132" name="Text Box 8"/>
          <p:cNvSpPr/>
          <p:nvPr/>
        </p:nvSpPr>
        <p:spPr>
          <a:xfrm>
            <a:off x="1600200" y="1523880"/>
            <a:ext cx="6781680" cy="3376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0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 </a:t>
            </a:r>
            <a:endParaRPr lang="en-US" sz="1600" b="0" u="none" strike="noStrike">
              <a:solidFill>
                <a:srgbClr val="000000"/>
              </a:solidFill>
              <a:effectLst/>
              <a:uFillTx/>
              <a:latin typeface="Calibri"/>
            </a:endParaRPr>
          </a:p>
        </p:txBody>
      </p:sp>
      <p:sp>
        <p:nvSpPr>
          <p:cNvPr id="133" name="Rectangle 10"/>
          <p:cNvSpPr/>
          <p:nvPr/>
        </p:nvSpPr>
        <p:spPr>
          <a:xfrm>
            <a:off x="457200" y="1676520"/>
            <a:ext cx="8458200" cy="4419360"/>
          </a:xfrm>
          <a:prstGeom prst="rect">
            <a:avLst/>
          </a:prstGeom>
          <a:noFill/>
          <a:ln w="0">
            <a:noFill/>
          </a:ln>
        </p:spPr>
        <p:style>
          <a:lnRef idx="0">
            <a:scrgbClr r="0" g="0" b="0"/>
          </a:lnRef>
          <a:fillRef idx="0">
            <a:scrgbClr r="0" g="0" b="0"/>
          </a:fillRef>
          <a:effectRef idx="0">
            <a:scrgbClr r="0" g="0" b="0"/>
          </a:effectRef>
          <a:fontRef idx="minor"/>
        </p:style>
        <p:txBody>
          <a:bodyPr lIns="90360" tIns="44280" rIns="90360" bIns="44280" anchor="t">
            <a:noAutofit/>
          </a:bodyPr>
          <a:lstStyle/>
          <a:p>
            <a:pPr marL="343080" indent="-343080">
              <a:lnSpc>
                <a:spcPct val="100000"/>
              </a:lnSpc>
              <a:spcBef>
                <a:spcPts val="601"/>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u="none" strike="noStrike">
                <a:solidFill>
                  <a:srgbClr val="000000"/>
                </a:solidFill>
                <a:effectLst/>
                <a:uFillTx/>
                <a:latin typeface="Times New Roman"/>
              </a:rPr>
              <a:t>Obtain buy-in up front - </a:t>
            </a:r>
            <a:r>
              <a:rPr lang="en-US" sz="2400" b="0" u="sng" strike="noStrike">
                <a:solidFill>
                  <a:srgbClr val="000000"/>
                </a:solidFill>
                <a:effectLst/>
                <a:uFillTx/>
                <a:latin typeface="Times New Roman"/>
              </a:rPr>
              <a:t>active</a:t>
            </a:r>
            <a:r>
              <a:rPr lang="en-US" sz="2400" b="0" u="none" strike="noStrike">
                <a:solidFill>
                  <a:srgbClr val="000000"/>
                </a:solidFill>
                <a:effectLst/>
                <a:uFillTx/>
                <a:latin typeface="Times New Roman"/>
              </a:rPr>
              <a:t> executive support is key</a:t>
            </a:r>
            <a:endParaRPr lang="en-US" sz="2400" b="0" u="none" strike="noStrike">
              <a:solidFill>
                <a:srgbClr val="000000"/>
              </a:solidFill>
              <a:effectLst/>
              <a:uFillTx/>
              <a:latin typeface="Calibri"/>
            </a:endParaRPr>
          </a:p>
          <a:p>
            <a:pPr marL="343080" indent="-343080">
              <a:lnSpc>
                <a:spcPct val="100000"/>
              </a:lnSpc>
              <a:spcBef>
                <a:spcPts val="601"/>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u="none" strike="noStrike">
                <a:solidFill>
                  <a:srgbClr val="000000"/>
                </a:solidFill>
                <a:effectLst/>
                <a:uFillTx/>
                <a:latin typeface="Times New Roman"/>
              </a:rPr>
              <a:t>Ensure that the advisory council represents key areas of your organization</a:t>
            </a:r>
            <a:endParaRPr lang="en-US" sz="2400" b="0" u="none" strike="noStrike">
              <a:solidFill>
                <a:srgbClr val="000000"/>
              </a:solidFill>
              <a:effectLst/>
              <a:uFillTx/>
              <a:latin typeface="Calibri"/>
            </a:endParaRPr>
          </a:p>
          <a:p>
            <a:pPr marL="343080" indent="-343080">
              <a:lnSpc>
                <a:spcPct val="100000"/>
              </a:lnSpc>
              <a:spcBef>
                <a:spcPts val="601"/>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u="none" strike="noStrike">
                <a:solidFill>
                  <a:srgbClr val="000000"/>
                </a:solidFill>
                <a:effectLst/>
                <a:uFillTx/>
                <a:latin typeface="Times New Roman"/>
              </a:rPr>
              <a:t>Establish communication plan and clear escalation path</a:t>
            </a:r>
            <a:endParaRPr lang="en-US" sz="2400" b="0" u="none" strike="noStrike">
              <a:solidFill>
                <a:srgbClr val="000000"/>
              </a:solidFill>
              <a:effectLst/>
              <a:uFillTx/>
              <a:latin typeface="Calibri"/>
            </a:endParaRPr>
          </a:p>
          <a:p>
            <a:pPr marL="343080" indent="-343080">
              <a:lnSpc>
                <a:spcPct val="100000"/>
              </a:lnSpc>
              <a:spcBef>
                <a:spcPts val="601"/>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u="none" strike="noStrike">
                <a:solidFill>
                  <a:srgbClr val="000000"/>
                </a:solidFill>
                <a:effectLst/>
                <a:uFillTx/>
                <a:latin typeface="Times New Roman"/>
              </a:rPr>
              <a:t>PMO implementation strategy requires careful planning and involvement of PM staff</a:t>
            </a:r>
            <a:endParaRPr lang="en-US" sz="2400" b="0" u="none" strike="noStrike">
              <a:solidFill>
                <a:srgbClr val="000000"/>
              </a:solidFill>
              <a:effectLst/>
              <a:uFillTx/>
              <a:latin typeface="Calibri"/>
            </a:endParaRPr>
          </a:p>
          <a:p>
            <a:pPr marL="743040" lvl="1" indent="-285840">
              <a:lnSpc>
                <a:spcPct val="100000"/>
              </a:lnSpc>
              <a:spcBef>
                <a:spcPts val="499"/>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Times New Roman"/>
              </a:rPr>
              <a:t>Model needs to meet the organization’s need (don’t boil the ocean)</a:t>
            </a:r>
            <a:endParaRPr lang="en-US" sz="2000" b="0" u="none" strike="noStrike">
              <a:solidFill>
                <a:srgbClr val="000000"/>
              </a:solidFill>
              <a:effectLst/>
              <a:uFillTx/>
              <a:latin typeface="Calibri"/>
            </a:endParaRPr>
          </a:p>
          <a:p>
            <a:pPr marL="343080" indent="-343080">
              <a:lnSpc>
                <a:spcPct val="100000"/>
              </a:lnSpc>
              <a:spcBef>
                <a:spcPts val="601"/>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u="none" strike="noStrike">
                <a:solidFill>
                  <a:srgbClr val="000000"/>
                </a:solidFill>
                <a:effectLst/>
                <a:uFillTx/>
                <a:latin typeface="Times New Roman"/>
              </a:rPr>
              <a:t>Staffing and expertise of PMO sufficient to support rollout</a:t>
            </a:r>
            <a:endParaRPr lang="en-US" sz="2400" b="0" u="none" strike="noStrike">
              <a:solidFill>
                <a:srgbClr val="000000"/>
              </a:solidFill>
              <a:effectLst/>
              <a:uFillTx/>
              <a:latin typeface="Calibri"/>
            </a:endParaRPr>
          </a:p>
          <a:p>
            <a:pPr marL="743040" lvl="1" indent="-285840">
              <a:lnSpc>
                <a:spcPct val="100000"/>
              </a:lnSpc>
              <a:spcBef>
                <a:spcPts val="499"/>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Times New Roman"/>
              </a:rPr>
              <a:t>Need to be able to tie performance measurement and compensation to support/usage of PMO processes</a:t>
            </a:r>
            <a:endParaRPr lang="en-US" sz="2000" b="0" u="none" strike="noStrike">
              <a:solidFill>
                <a:srgbClr val="000000"/>
              </a:solidFill>
              <a:effectLst/>
              <a:uFillTx/>
              <a:latin typeface="Calibri"/>
            </a:endParaRPr>
          </a:p>
        </p:txBody>
      </p:sp>
      <p:sp>
        <p:nvSpPr>
          <p:cNvPr id="134"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35"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D46B985-FCD6-4413-B8CA-4D6F84910BCE}" type="slidenum">
              <a:rPr lang="en-US" sz="900" b="0" u="none" strike="noStrike">
                <a:solidFill>
                  <a:srgbClr val="595959"/>
                </a:solidFill>
                <a:effectLst/>
                <a:uFillTx/>
                <a:latin typeface="Calibri"/>
              </a:rPr>
              <a:t>15</a:t>
            </a:fld>
            <a:endParaRPr lang="en-US" sz="900" b="0" u="none" strike="noStrike">
              <a:solidFill>
                <a:srgbClr val="000000"/>
              </a:solidFill>
              <a:effectLst/>
              <a:uFillTx/>
              <a:latin typeface="Calibri"/>
            </a:endParaRPr>
          </a:p>
        </p:txBody>
      </p:sp>
    </p:spTree>
  </p:cSld>
  <p:clrMapOvr>
    <a:masterClrMapping/>
  </p:clrMapOvr>
  <p:transition>
    <p:dissolv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 name="Content Placeholder 7" descr="Pulzzle.jpg"/>
          <p:cNvPicPr/>
          <p:nvPr/>
        </p:nvPicPr>
        <p:blipFill>
          <a:blip r:embed="rId2"/>
          <a:stretch/>
        </p:blipFill>
        <p:spPr>
          <a:xfrm>
            <a:off x="762120" y="2666880"/>
            <a:ext cx="1960560" cy="2260800"/>
          </a:xfrm>
          <a:prstGeom prst="rect">
            <a:avLst/>
          </a:prstGeom>
          <a:noFill/>
          <a:ln w="0">
            <a:noFill/>
          </a:ln>
        </p:spPr>
      </p:pic>
      <p:pic>
        <p:nvPicPr>
          <p:cNvPr id="137" name="Rectangle 8"/>
          <p:cNvPicPr/>
          <p:nvPr/>
        </p:nvPicPr>
        <p:blipFill>
          <a:blip r:embed="rId3"/>
          <a:stretch/>
        </p:blipFill>
        <p:spPr>
          <a:xfrm>
            <a:off x="3736800" y="1981080"/>
            <a:ext cx="4175280" cy="4248360"/>
          </a:xfrm>
          <a:prstGeom prst="rect">
            <a:avLst/>
          </a:prstGeom>
          <a:noFill/>
          <a:ln w="0">
            <a:noFill/>
          </a:ln>
        </p:spPr>
      </p:pic>
      <p:pic>
        <p:nvPicPr>
          <p:cNvPr id="138" name="Rectangle 9"/>
          <p:cNvPicPr/>
          <p:nvPr/>
        </p:nvPicPr>
        <p:blipFill>
          <a:blip r:embed="rId4"/>
          <a:stretch/>
        </p:blipFill>
        <p:spPr>
          <a:xfrm>
            <a:off x="3352680" y="0"/>
            <a:ext cx="5114880" cy="1755720"/>
          </a:xfrm>
          <a:prstGeom prst="rect">
            <a:avLst/>
          </a:prstGeom>
          <a:noFill/>
          <a:ln w="0">
            <a:noFill/>
          </a:ln>
        </p:spPr>
      </p:pic>
      <p:sp>
        <p:nvSpPr>
          <p:cNvPr id="139"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40"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0BE97B2-23A0-4260-AC5C-25A7DB414BE9}" type="slidenum">
              <a:rPr lang="en-US" sz="900" b="0" u="none" strike="noStrike">
                <a:solidFill>
                  <a:srgbClr val="595959"/>
                </a:solidFill>
                <a:effectLst/>
                <a:uFillTx/>
                <a:latin typeface="Calibri"/>
              </a:rPr>
              <a:t>16</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PlaceHolder 1"/>
          <p:cNvSpPr>
            <a:spLocks noGrp="1"/>
          </p:cNvSpPr>
          <p:nvPr>
            <p:ph type="title"/>
          </p:nvPr>
        </p:nvSpPr>
        <p:spPr>
          <a:xfrm>
            <a:off x="3657600" y="228240"/>
            <a:ext cx="548640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PPM as a Hub</a:t>
            </a:r>
          </a:p>
        </p:txBody>
      </p:sp>
      <p:pic>
        <p:nvPicPr>
          <p:cNvPr id="142" name="Picture 3"/>
          <p:cNvPicPr/>
          <p:nvPr/>
        </p:nvPicPr>
        <p:blipFill>
          <a:blip r:embed="rId3"/>
          <a:stretch/>
        </p:blipFill>
        <p:spPr>
          <a:xfrm>
            <a:off x="1447920" y="1523880"/>
            <a:ext cx="6495840" cy="4737240"/>
          </a:xfrm>
          <a:prstGeom prst="rect">
            <a:avLst/>
          </a:prstGeom>
          <a:noFill/>
          <a:ln w="0">
            <a:noFill/>
          </a:ln>
        </p:spPr>
      </p:pic>
      <p:sp>
        <p:nvSpPr>
          <p:cNvPr id="143"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44"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E52F265-6B84-4C3E-AE68-ED8C366BFB7B}" type="slidenum">
              <a:rPr lang="en-US" sz="900" b="0" u="none" strike="noStrike">
                <a:solidFill>
                  <a:srgbClr val="595959"/>
                </a:solidFill>
                <a:effectLst/>
                <a:uFillTx/>
                <a:latin typeface="Calibri"/>
              </a:rPr>
              <a:t>17</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PlaceHolder 1"/>
          <p:cNvSpPr>
            <a:spLocks noGrp="1"/>
          </p:cNvSpPr>
          <p:nvPr>
            <p:ph type="title"/>
          </p:nvPr>
        </p:nvSpPr>
        <p:spPr>
          <a:xfrm>
            <a:off x="3124080" y="228240"/>
            <a:ext cx="601992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The Project Pipeline</a:t>
            </a:r>
          </a:p>
        </p:txBody>
      </p:sp>
      <p:grpSp>
        <p:nvGrpSpPr>
          <p:cNvPr id="146" name="Group 3"/>
          <p:cNvGrpSpPr/>
          <p:nvPr/>
        </p:nvGrpSpPr>
        <p:grpSpPr>
          <a:xfrm>
            <a:off x="4724280" y="4191120"/>
            <a:ext cx="3505320" cy="1359000"/>
            <a:chOff x="4724280" y="4191120"/>
            <a:chExt cx="3505320" cy="1359000"/>
          </a:xfrm>
        </p:grpSpPr>
        <p:sp>
          <p:nvSpPr>
            <p:cNvPr id="147" name="Text Box 4"/>
            <p:cNvSpPr/>
            <p:nvPr/>
          </p:nvSpPr>
          <p:spPr>
            <a:xfrm>
              <a:off x="4876920" y="5029200"/>
              <a:ext cx="3047760" cy="5209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876"/>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u="none" strike="noStrike">
                  <a:solidFill>
                    <a:srgbClr val="000000"/>
                  </a:solidFill>
                  <a:effectLst/>
                  <a:uFillTx/>
                  <a:latin typeface="Times New Roman"/>
                </a:rPr>
                <a:t>Planning and Execution of Specific Projects</a:t>
              </a:r>
              <a:endParaRPr lang="en-US" sz="1400" b="0" u="none" strike="noStrike">
                <a:solidFill>
                  <a:srgbClr val="000000"/>
                </a:solidFill>
                <a:effectLst/>
                <a:uFillTx/>
                <a:latin typeface="Calibri"/>
              </a:endParaRPr>
            </a:p>
          </p:txBody>
        </p:sp>
        <p:grpSp>
          <p:nvGrpSpPr>
            <p:cNvPr id="148" name="Group 5"/>
            <p:cNvGrpSpPr/>
            <p:nvPr/>
          </p:nvGrpSpPr>
          <p:grpSpPr>
            <a:xfrm>
              <a:off x="4724280" y="4191120"/>
              <a:ext cx="3505320" cy="838080"/>
              <a:chOff x="4724280" y="4191120"/>
              <a:chExt cx="3505320" cy="838080"/>
            </a:xfrm>
          </p:grpSpPr>
          <p:sp>
            <p:nvSpPr>
              <p:cNvPr id="149" name="Rectangle 6"/>
              <p:cNvSpPr/>
              <p:nvPr/>
            </p:nvSpPr>
            <p:spPr>
              <a:xfrm>
                <a:off x="4724280" y="4191120"/>
                <a:ext cx="3505320" cy="838080"/>
              </a:xfrm>
              <a:prstGeom prst="rect">
                <a:avLst/>
              </a:prstGeom>
              <a:solidFill>
                <a:srgbClr val="FFFF99"/>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50" name="AutoShape 7"/>
              <p:cNvSpPr/>
              <p:nvPr/>
            </p:nvSpPr>
            <p:spPr>
              <a:xfrm>
                <a:off x="5029200" y="4495680"/>
                <a:ext cx="76320" cy="15264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51" name="AutoShape 8"/>
              <p:cNvSpPr/>
              <p:nvPr/>
            </p:nvSpPr>
            <p:spPr>
              <a:xfrm>
                <a:off x="5410080" y="4495680"/>
                <a:ext cx="76320" cy="15264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52" name="AutoShape 9"/>
              <p:cNvSpPr/>
              <p:nvPr/>
            </p:nvSpPr>
            <p:spPr>
              <a:xfrm>
                <a:off x="5791320" y="4495680"/>
                <a:ext cx="75960" cy="15264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53" name="AutoShape 10"/>
              <p:cNvSpPr/>
              <p:nvPr/>
            </p:nvSpPr>
            <p:spPr>
              <a:xfrm>
                <a:off x="6172200" y="4495680"/>
                <a:ext cx="76320" cy="15264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54" name="AutoShape 11"/>
              <p:cNvSpPr/>
              <p:nvPr/>
            </p:nvSpPr>
            <p:spPr>
              <a:xfrm>
                <a:off x="6629400" y="4495680"/>
                <a:ext cx="76320" cy="15264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55" name="AutoShape 12"/>
              <p:cNvSpPr/>
              <p:nvPr/>
            </p:nvSpPr>
            <p:spPr>
              <a:xfrm>
                <a:off x="7010280" y="4495680"/>
                <a:ext cx="76320" cy="15264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56" name="AutoShape 13"/>
              <p:cNvSpPr/>
              <p:nvPr/>
            </p:nvSpPr>
            <p:spPr>
              <a:xfrm>
                <a:off x="7391520" y="4495680"/>
                <a:ext cx="75960" cy="15264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57" name="AutoShape 14"/>
              <p:cNvSpPr/>
              <p:nvPr/>
            </p:nvSpPr>
            <p:spPr>
              <a:xfrm>
                <a:off x="7772400" y="4495680"/>
                <a:ext cx="76320" cy="15264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grpSp>
      </p:grpSp>
      <p:grpSp>
        <p:nvGrpSpPr>
          <p:cNvPr id="158" name="Group 15"/>
          <p:cNvGrpSpPr/>
          <p:nvPr/>
        </p:nvGrpSpPr>
        <p:grpSpPr>
          <a:xfrm>
            <a:off x="533520" y="1371600"/>
            <a:ext cx="3276360" cy="2133720"/>
            <a:chOff x="533520" y="1371600"/>
            <a:chExt cx="3276360" cy="2133720"/>
          </a:xfrm>
        </p:grpSpPr>
        <p:sp>
          <p:nvSpPr>
            <p:cNvPr id="159" name="WordArt 16"/>
            <p:cNvSpPr txBox="1"/>
            <p:nvPr/>
          </p:nvSpPr>
          <p:spPr>
            <a:xfrm>
              <a:off x="533520" y="1371600"/>
              <a:ext cx="2438280" cy="838080"/>
            </a:xfrm>
            <a:prstGeom prst="rect">
              <a:avLst/>
            </a:prstGeom>
          </p:spPr>
          <p:txBody>
            <a:bodyPr wrap="none" lIns="90000" tIns="46800" rIns="90000" bIns="46800" fromWordArt="1" anchor="t" anchorCtr="1">
              <a:prstTxWarp prst="textArchUp">
                <a:avLst>
                  <a:gd name="adj" fmla="val 10800012"/>
                </a:avLst>
              </a:prstTxWarp>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spc="3">
                  <a:ln w="9360">
                    <a:solidFill>
                      <a:srgbClr val="000000"/>
                    </a:solidFill>
                    <a:miter/>
                  </a:ln>
                  <a:solidFill>
                    <a:srgbClr val="000000"/>
                  </a:solidFill>
                  <a:uFillTx/>
                  <a:latin typeface="Arial Black"/>
                </a:rPr>
                <a:t>Ideas, Needs,Opportunities, </a:t>
              </a:r>
              <a:endParaRPr lang="en-US" sz="2000" b="0" u="none" strike="noStrike" spc="3">
                <a:ln w="9360">
                  <a:solidFill>
                    <a:srgbClr val="000000"/>
                  </a:solidFill>
                  <a:miter/>
                </a:ln>
                <a:solidFill>
                  <a:srgbClr val="000000"/>
                </a:solidFill>
                <a:uFillTx/>
                <a:latin typeface="Arial Black"/>
                <a:ea typeface="Arial Black"/>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spc="3">
                  <a:ln w="9360">
                    <a:solidFill>
                      <a:srgbClr val="000000"/>
                    </a:solidFill>
                    <a:miter/>
                  </a:ln>
                  <a:solidFill>
                    <a:srgbClr val="000000"/>
                  </a:solidFill>
                  <a:uFillTx/>
                  <a:latin typeface="Arial Black"/>
                </a:rPr>
                <a:t>Bids, RFPs, Requests etc.</a:t>
              </a:r>
              <a:endParaRPr lang="en-US" sz="2000" b="0" u="none" strike="noStrike" spc="3">
                <a:ln w="9360">
                  <a:solidFill>
                    <a:srgbClr val="000000"/>
                  </a:solidFill>
                  <a:miter/>
                </a:ln>
                <a:solidFill>
                  <a:srgbClr val="000000"/>
                </a:solidFill>
                <a:uFillTx/>
                <a:latin typeface="Arial Black"/>
                <a:ea typeface="Arial Black"/>
              </a:endParaRPr>
            </a:p>
          </p:txBody>
        </p:sp>
        <p:sp>
          <p:nvSpPr>
            <p:cNvPr id="160" name="Text Box 17"/>
            <p:cNvSpPr/>
            <p:nvPr/>
          </p:nvSpPr>
          <p:spPr>
            <a:xfrm>
              <a:off x="2286000" y="2057400"/>
              <a:ext cx="1523880" cy="6426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1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Times New Roman"/>
                </a:rPr>
                <a:t>Business Development</a:t>
              </a:r>
              <a:endParaRPr lang="en-US" sz="1800" b="0" u="none" strike="noStrike">
                <a:solidFill>
                  <a:srgbClr val="000000"/>
                </a:solidFill>
                <a:effectLst/>
                <a:uFillTx/>
                <a:latin typeface="Calibri"/>
              </a:endParaRPr>
            </a:p>
          </p:txBody>
        </p:sp>
        <p:pic>
          <p:nvPicPr>
            <p:cNvPr id="161" name="Picture 18" descr="Funnel"/>
            <p:cNvPicPr/>
            <p:nvPr/>
          </p:nvPicPr>
          <p:blipFill>
            <a:blip r:embed="rId3"/>
            <a:stretch/>
          </p:blipFill>
          <p:spPr>
            <a:xfrm>
              <a:off x="914400" y="1752480"/>
              <a:ext cx="1434960" cy="1562400"/>
            </a:xfrm>
            <a:prstGeom prst="rect">
              <a:avLst/>
            </a:prstGeom>
            <a:noFill/>
            <a:ln w="0">
              <a:noFill/>
            </a:ln>
          </p:spPr>
        </p:pic>
        <p:sp>
          <p:nvSpPr>
            <p:cNvPr id="162" name="AutoShape 19"/>
            <p:cNvSpPr/>
            <p:nvPr/>
          </p:nvSpPr>
          <p:spPr>
            <a:xfrm>
              <a:off x="1219320" y="3276720"/>
              <a:ext cx="75960" cy="15228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63" name="AutoShape 20"/>
            <p:cNvSpPr/>
            <p:nvPr/>
          </p:nvSpPr>
          <p:spPr>
            <a:xfrm>
              <a:off x="1447920" y="3200400"/>
              <a:ext cx="75960" cy="15228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64" name="AutoShape 21"/>
            <p:cNvSpPr/>
            <p:nvPr/>
          </p:nvSpPr>
          <p:spPr>
            <a:xfrm>
              <a:off x="1752480" y="3200400"/>
              <a:ext cx="76320" cy="15228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65" name="AutoShape 22"/>
            <p:cNvSpPr/>
            <p:nvPr/>
          </p:nvSpPr>
          <p:spPr>
            <a:xfrm>
              <a:off x="1600200" y="3352680"/>
              <a:ext cx="76320" cy="15264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66" name="AutoShape 23"/>
            <p:cNvSpPr/>
            <p:nvPr/>
          </p:nvSpPr>
          <p:spPr>
            <a:xfrm>
              <a:off x="1828800" y="3352680"/>
              <a:ext cx="76320" cy="15264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67" name="AutoShape 24"/>
            <p:cNvSpPr/>
            <p:nvPr/>
          </p:nvSpPr>
          <p:spPr>
            <a:xfrm>
              <a:off x="1981080" y="3276720"/>
              <a:ext cx="76320" cy="15228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68" name="AutoShape 25"/>
            <p:cNvSpPr/>
            <p:nvPr/>
          </p:nvSpPr>
          <p:spPr>
            <a:xfrm>
              <a:off x="1371600" y="3352680"/>
              <a:ext cx="76320" cy="15264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grpSp>
      <p:sp>
        <p:nvSpPr>
          <p:cNvPr id="169" name="AutoShape 26"/>
          <p:cNvSpPr/>
          <p:nvPr/>
        </p:nvSpPr>
        <p:spPr>
          <a:xfrm>
            <a:off x="1447920" y="3581280"/>
            <a:ext cx="75960" cy="15264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70" name="AutoShape 27"/>
          <p:cNvSpPr/>
          <p:nvPr/>
        </p:nvSpPr>
        <p:spPr>
          <a:xfrm>
            <a:off x="1523880" y="3733920"/>
            <a:ext cx="76320" cy="15228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71" name="AutoShape 28"/>
          <p:cNvSpPr/>
          <p:nvPr/>
        </p:nvSpPr>
        <p:spPr>
          <a:xfrm>
            <a:off x="1676520" y="3581280"/>
            <a:ext cx="75960" cy="15264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72" name="AutoShape 29"/>
          <p:cNvSpPr/>
          <p:nvPr/>
        </p:nvSpPr>
        <p:spPr>
          <a:xfrm>
            <a:off x="1676520" y="3886200"/>
            <a:ext cx="75960" cy="15228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73" name="AutoShape 30"/>
          <p:cNvSpPr/>
          <p:nvPr/>
        </p:nvSpPr>
        <p:spPr>
          <a:xfrm>
            <a:off x="1447920" y="3886200"/>
            <a:ext cx="75960" cy="15228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grpSp>
        <p:nvGrpSpPr>
          <p:cNvPr id="174" name="Group 31"/>
          <p:cNvGrpSpPr/>
          <p:nvPr/>
        </p:nvGrpSpPr>
        <p:grpSpPr>
          <a:xfrm>
            <a:off x="2057400" y="4038480"/>
            <a:ext cx="2590920" cy="1374120"/>
            <a:chOff x="2057400" y="4038480"/>
            <a:chExt cx="2590920" cy="1374120"/>
          </a:xfrm>
        </p:grpSpPr>
        <p:sp>
          <p:nvSpPr>
            <p:cNvPr id="175" name="AutoShape 32"/>
            <p:cNvSpPr/>
            <p:nvPr/>
          </p:nvSpPr>
          <p:spPr>
            <a:xfrm>
              <a:off x="2057400" y="4038480"/>
              <a:ext cx="2590920" cy="1219320"/>
            </a:xfrm>
            <a:prstGeom prst="rightArrow">
              <a:avLst>
                <a:gd name="adj1" fmla="val 50000"/>
                <a:gd name="adj2" fmla="val 53122"/>
              </a:avLst>
            </a:prstGeom>
            <a:solidFill>
              <a:srgbClr val="CCFFCC"/>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76" name="Text Box 33"/>
            <p:cNvSpPr/>
            <p:nvPr/>
          </p:nvSpPr>
          <p:spPr>
            <a:xfrm>
              <a:off x="2133720" y="4952880"/>
              <a:ext cx="1904760" cy="4597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75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Portfolio Selection and Planning</a:t>
              </a:r>
              <a:endParaRPr lang="en-US" sz="1200" b="0" u="none" strike="noStrike">
                <a:solidFill>
                  <a:srgbClr val="000000"/>
                </a:solidFill>
                <a:effectLst/>
                <a:uFillTx/>
                <a:latin typeface="Calibri"/>
              </a:endParaRPr>
            </a:p>
          </p:txBody>
        </p:sp>
        <p:sp>
          <p:nvSpPr>
            <p:cNvPr id="177" name="AutoShape 34"/>
            <p:cNvSpPr/>
            <p:nvPr/>
          </p:nvSpPr>
          <p:spPr>
            <a:xfrm>
              <a:off x="3657600" y="4572000"/>
              <a:ext cx="76320" cy="15228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78" name="AutoShape 35"/>
            <p:cNvSpPr/>
            <p:nvPr/>
          </p:nvSpPr>
          <p:spPr>
            <a:xfrm>
              <a:off x="3809880" y="4419720"/>
              <a:ext cx="76320" cy="15228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79" name="AutoShape 36"/>
            <p:cNvSpPr/>
            <p:nvPr/>
          </p:nvSpPr>
          <p:spPr>
            <a:xfrm>
              <a:off x="3886200" y="4724280"/>
              <a:ext cx="76320" cy="15264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80" name="AutoShape 37"/>
            <p:cNvSpPr/>
            <p:nvPr/>
          </p:nvSpPr>
          <p:spPr>
            <a:xfrm>
              <a:off x="2209680" y="4419720"/>
              <a:ext cx="76320" cy="15228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81" name="AutoShape 38"/>
            <p:cNvSpPr/>
            <p:nvPr/>
          </p:nvSpPr>
          <p:spPr>
            <a:xfrm>
              <a:off x="2362320" y="4572000"/>
              <a:ext cx="75960" cy="15228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82" name="AutoShape 39"/>
            <p:cNvSpPr/>
            <p:nvPr/>
          </p:nvSpPr>
          <p:spPr>
            <a:xfrm>
              <a:off x="2514600" y="4724280"/>
              <a:ext cx="76320" cy="15264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83" name="AutoShape 40"/>
            <p:cNvSpPr/>
            <p:nvPr/>
          </p:nvSpPr>
          <p:spPr>
            <a:xfrm>
              <a:off x="2590920" y="4419720"/>
              <a:ext cx="75960" cy="15228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84" name="AutoShape 41"/>
            <p:cNvSpPr/>
            <p:nvPr/>
          </p:nvSpPr>
          <p:spPr>
            <a:xfrm>
              <a:off x="2743200" y="4572000"/>
              <a:ext cx="76320" cy="15228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85" name="AutoShape 42"/>
            <p:cNvSpPr/>
            <p:nvPr/>
          </p:nvSpPr>
          <p:spPr>
            <a:xfrm>
              <a:off x="2895480" y="4724280"/>
              <a:ext cx="76320" cy="15264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86" name="AutoShape 43"/>
            <p:cNvSpPr/>
            <p:nvPr/>
          </p:nvSpPr>
          <p:spPr>
            <a:xfrm>
              <a:off x="3124080" y="4419720"/>
              <a:ext cx="76320" cy="15228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87" name="AutoShape 44"/>
            <p:cNvSpPr/>
            <p:nvPr/>
          </p:nvSpPr>
          <p:spPr>
            <a:xfrm>
              <a:off x="3352680" y="4495680"/>
              <a:ext cx="76320" cy="15264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88" name="AutoShape 45"/>
            <p:cNvSpPr/>
            <p:nvPr/>
          </p:nvSpPr>
          <p:spPr>
            <a:xfrm>
              <a:off x="2895480" y="4419720"/>
              <a:ext cx="76320" cy="15228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89" name="AutoShape 46"/>
            <p:cNvSpPr/>
            <p:nvPr/>
          </p:nvSpPr>
          <p:spPr>
            <a:xfrm>
              <a:off x="3048120" y="4572000"/>
              <a:ext cx="75960" cy="15228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90" name="AutoShape 47"/>
            <p:cNvSpPr/>
            <p:nvPr/>
          </p:nvSpPr>
          <p:spPr>
            <a:xfrm>
              <a:off x="3200400" y="4724280"/>
              <a:ext cx="76320" cy="15264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91" name="AutoShape 48"/>
            <p:cNvSpPr/>
            <p:nvPr/>
          </p:nvSpPr>
          <p:spPr>
            <a:xfrm>
              <a:off x="3429000" y="4724280"/>
              <a:ext cx="76320" cy="15264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grpSp>
      <p:grpSp>
        <p:nvGrpSpPr>
          <p:cNvPr id="192" name="Group 49"/>
          <p:cNvGrpSpPr/>
          <p:nvPr/>
        </p:nvGrpSpPr>
        <p:grpSpPr>
          <a:xfrm>
            <a:off x="1143000" y="3505320"/>
            <a:ext cx="1905120" cy="1523880"/>
            <a:chOff x="1143000" y="3505320"/>
            <a:chExt cx="1905120" cy="1523880"/>
          </a:xfrm>
        </p:grpSpPr>
        <p:sp>
          <p:nvSpPr>
            <p:cNvPr id="193" name="AutoShape 50"/>
            <p:cNvSpPr/>
            <p:nvPr/>
          </p:nvSpPr>
          <p:spPr>
            <a:xfrm>
              <a:off x="1143000" y="3505320"/>
              <a:ext cx="914400" cy="761760"/>
            </a:xfrm>
            <a:custGeom>
              <a:avLst/>
              <a:gdLst>
                <a:gd name="textAreaLeft" fmla="*/ 190440 w 914400"/>
                <a:gd name="textAreaRight" fmla="*/ 723960 w 914400"/>
                <a:gd name="textAreaTop" fmla="*/ 158760 h 761760"/>
                <a:gd name="textAreaBottom" fmla="*/ 603000 h 761760"/>
                <a:gd name="GluePoint1X" fmla="*/ 0 w 21600"/>
                <a:gd name="GluePoint1Y" fmla="*/ 0 h 21600"/>
                <a:gd name="GluePoint2X" fmla="*/ 0 w 21600"/>
                <a:gd name="GluePoint2Y" fmla="*/ 0 h 21600"/>
                <a:gd name="GluePoint3X" fmla="*/ 0 w 21600"/>
                <a:gd name="GluePoint3Y" fmla="*/ 0 h 21600"/>
                <a:gd name="GluePoint4X" fmla="*/ 0 w 21600"/>
                <a:gd name="GluePoint4Y" fmla="*/ 0 h 21600"/>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1600" h="21600">
                  <a:moveTo>
                    <a:pt x="0" y="0"/>
                  </a:moveTo>
                  <a:lnTo>
                    <a:pt x="5400" y="21600"/>
                  </a:lnTo>
                  <a:lnTo>
                    <a:pt x="16200" y="21600"/>
                  </a:lnTo>
                  <a:lnTo>
                    <a:pt x="21600" y="0"/>
                  </a:lnTo>
                  <a:lnTo>
                    <a:pt x="0" y="0"/>
                  </a:lnTo>
                  <a:close/>
                </a:path>
              </a:pathLst>
            </a:custGeom>
            <a:solidFill>
              <a:srgbClr val="CCFFFF"/>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endParaRPr lang="en-US" sz="1800" b="0" u="none" strike="noStrike">
                <a:solidFill>
                  <a:srgbClr val="000000"/>
                </a:solidFill>
                <a:effectLst/>
                <a:uFillTx/>
                <a:latin typeface="Calibri"/>
              </a:endParaRPr>
            </a:p>
          </p:txBody>
        </p:sp>
        <p:sp>
          <p:nvSpPr>
            <p:cNvPr id="194" name="AutoShape 51"/>
            <p:cNvSpPr/>
            <p:nvPr/>
          </p:nvSpPr>
          <p:spPr>
            <a:xfrm>
              <a:off x="1371600" y="4267080"/>
              <a:ext cx="685800" cy="762120"/>
            </a:xfrm>
            <a:prstGeom prst="rightArrowCallout">
              <a:avLst>
                <a:gd name="adj1" fmla="val 27785"/>
                <a:gd name="adj2" fmla="val 27782"/>
                <a:gd name="adj3" fmla="val 16667"/>
                <a:gd name="adj4" fmla="val 66667"/>
              </a:avLst>
            </a:prstGeom>
            <a:solidFill>
              <a:srgbClr val="CCFFFF"/>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95" name="Text Box 52"/>
            <p:cNvSpPr/>
            <p:nvPr/>
          </p:nvSpPr>
          <p:spPr>
            <a:xfrm>
              <a:off x="1828800" y="3581280"/>
              <a:ext cx="1219320" cy="5814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0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Business Planning</a:t>
              </a:r>
              <a:endParaRPr lang="en-US" sz="1600" b="0" u="none" strike="noStrike">
                <a:solidFill>
                  <a:srgbClr val="000000"/>
                </a:solidFill>
                <a:effectLst/>
                <a:uFillTx/>
                <a:latin typeface="Calibri"/>
              </a:endParaRPr>
            </a:p>
          </p:txBody>
        </p:sp>
        <p:sp>
          <p:nvSpPr>
            <p:cNvPr id="196" name="AutoShape 53"/>
            <p:cNvSpPr/>
            <p:nvPr/>
          </p:nvSpPr>
          <p:spPr>
            <a:xfrm>
              <a:off x="1447920" y="4343400"/>
              <a:ext cx="75960" cy="15228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97" name="AutoShape 54"/>
            <p:cNvSpPr/>
            <p:nvPr/>
          </p:nvSpPr>
          <p:spPr>
            <a:xfrm>
              <a:off x="1600200" y="4495680"/>
              <a:ext cx="76320" cy="15264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98" name="AutoShape 55"/>
            <p:cNvSpPr/>
            <p:nvPr/>
          </p:nvSpPr>
          <p:spPr>
            <a:xfrm>
              <a:off x="1752480" y="4648320"/>
              <a:ext cx="76320" cy="15228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99" name="AutoShape 56"/>
            <p:cNvSpPr/>
            <p:nvPr/>
          </p:nvSpPr>
          <p:spPr>
            <a:xfrm>
              <a:off x="1447920" y="4572000"/>
              <a:ext cx="75960" cy="15228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00" name="AutoShape 57"/>
            <p:cNvSpPr/>
            <p:nvPr/>
          </p:nvSpPr>
          <p:spPr>
            <a:xfrm>
              <a:off x="1600200" y="4724280"/>
              <a:ext cx="76320" cy="15264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grpSp>
      <p:grpSp>
        <p:nvGrpSpPr>
          <p:cNvPr id="201" name="Group 58"/>
          <p:cNvGrpSpPr/>
          <p:nvPr/>
        </p:nvGrpSpPr>
        <p:grpSpPr>
          <a:xfrm>
            <a:off x="1143000" y="5638680"/>
            <a:ext cx="3733920" cy="246600"/>
            <a:chOff x="1143000" y="5638680"/>
            <a:chExt cx="3733920" cy="246600"/>
          </a:xfrm>
        </p:grpSpPr>
        <p:sp>
          <p:nvSpPr>
            <p:cNvPr id="202" name="Line 59"/>
            <p:cNvSpPr/>
            <p:nvPr/>
          </p:nvSpPr>
          <p:spPr>
            <a:xfrm>
              <a:off x="1143000" y="5638680"/>
              <a:ext cx="3733920" cy="0"/>
            </a:xfrm>
            <a:prstGeom prst="line">
              <a:avLst/>
            </a:prstGeom>
            <a:ln w="38160">
              <a:solidFill>
                <a:srgbClr val="000000"/>
              </a:solidFill>
              <a:miter/>
              <a:headEnd type="triangle" w="med" len="med"/>
              <a:tailEnd type="triangle" w="med" len="med"/>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203" name="Text Box 60"/>
            <p:cNvSpPr/>
            <p:nvPr/>
          </p:nvSpPr>
          <p:spPr>
            <a:xfrm>
              <a:off x="1828800" y="5638680"/>
              <a:ext cx="1905120" cy="2466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624"/>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Screening Process</a:t>
              </a:r>
              <a:endParaRPr lang="en-US" sz="1000" b="0" u="none" strike="noStrike">
                <a:solidFill>
                  <a:srgbClr val="000000"/>
                </a:solidFill>
                <a:effectLst/>
                <a:uFillTx/>
                <a:latin typeface="Calibri"/>
              </a:endParaRPr>
            </a:p>
          </p:txBody>
        </p:sp>
      </p:grpSp>
      <p:grpSp>
        <p:nvGrpSpPr>
          <p:cNvPr id="204" name="Group 61"/>
          <p:cNvGrpSpPr/>
          <p:nvPr/>
        </p:nvGrpSpPr>
        <p:grpSpPr>
          <a:xfrm>
            <a:off x="2209680" y="6172200"/>
            <a:ext cx="6019920" cy="246600"/>
            <a:chOff x="2209680" y="6172200"/>
            <a:chExt cx="6019920" cy="246600"/>
          </a:xfrm>
        </p:grpSpPr>
        <p:sp>
          <p:nvSpPr>
            <p:cNvPr id="205" name="Line 62"/>
            <p:cNvSpPr/>
            <p:nvPr/>
          </p:nvSpPr>
          <p:spPr>
            <a:xfrm>
              <a:off x="2209680" y="6172200"/>
              <a:ext cx="6019920" cy="0"/>
            </a:xfrm>
            <a:prstGeom prst="line">
              <a:avLst/>
            </a:prstGeom>
            <a:ln w="38160">
              <a:solidFill>
                <a:srgbClr val="000000"/>
              </a:solidFill>
              <a:miter/>
              <a:headEnd type="triangle" w="med" len="med"/>
              <a:tailEnd type="triangle" w="med" len="med"/>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206" name="Text Box 63"/>
            <p:cNvSpPr/>
            <p:nvPr/>
          </p:nvSpPr>
          <p:spPr>
            <a:xfrm>
              <a:off x="4038480" y="6172200"/>
              <a:ext cx="1905120" cy="2466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624"/>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Project Management Process</a:t>
              </a:r>
              <a:endParaRPr lang="en-US" sz="1000" b="0" u="none" strike="noStrike">
                <a:solidFill>
                  <a:srgbClr val="000000"/>
                </a:solidFill>
                <a:effectLst/>
                <a:uFillTx/>
                <a:latin typeface="Calibri"/>
              </a:endParaRPr>
            </a:p>
          </p:txBody>
        </p:sp>
      </p:grpSp>
      <p:sp>
        <p:nvSpPr>
          <p:cNvPr id="207" name="AutoShape 64"/>
          <p:cNvSpPr/>
          <p:nvPr/>
        </p:nvSpPr>
        <p:spPr>
          <a:xfrm>
            <a:off x="1600200" y="4038480"/>
            <a:ext cx="76320" cy="15264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grpSp>
        <p:nvGrpSpPr>
          <p:cNvPr id="208" name="Group 65"/>
          <p:cNvGrpSpPr/>
          <p:nvPr/>
        </p:nvGrpSpPr>
        <p:grpSpPr>
          <a:xfrm>
            <a:off x="1371600" y="3581280"/>
            <a:ext cx="457200" cy="533520"/>
            <a:chOff x="1371600" y="3581280"/>
            <a:chExt cx="457200" cy="533520"/>
          </a:xfrm>
        </p:grpSpPr>
        <p:sp>
          <p:nvSpPr>
            <p:cNvPr id="209" name="AutoShape 66"/>
            <p:cNvSpPr/>
            <p:nvPr/>
          </p:nvSpPr>
          <p:spPr>
            <a:xfrm>
              <a:off x="1752480" y="3657600"/>
              <a:ext cx="76320" cy="15228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10" name="AutoShape 67"/>
            <p:cNvSpPr/>
            <p:nvPr/>
          </p:nvSpPr>
          <p:spPr>
            <a:xfrm>
              <a:off x="1523880" y="3581280"/>
              <a:ext cx="76320" cy="15264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11" name="AutoShape 68"/>
            <p:cNvSpPr/>
            <p:nvPr/>
          </p:nvSpPr>
          <p:spPr>
            <a:xfrm>
              <a:off x="1523880" y="3809880"/>
              <a:ext cx="76320" cy="15264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12" name="AutoShape 69"/>
            <p:cNvSpPr/>
            <p:nvPr/>
          </p:nvSpPr>
          <p:spPr>
            <a:xfrm>
              <a:off x="1600200" y="3581280"/>
              <a:ext cx="76320" cy="15264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13" name="AutoShape 70"/>
            <p:cNvSpPr/>
            <p:nvPr/>
          </p:nvSpPr>
          <p:spPr>
            <a:xfrm>
              <a:off x="1676520" y="3733920"/>
              <a:ext cx="75960" cy="15228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14" name="AutoShape 71"/>
            <p:cNvSpPr/>
            <p:nvPr/>
          </p:nvSpPr>
          <p:spPr>
            <a:xfrm>
              <a:off x="1676520" y="3962520"/>
              <a:ext cx="75960" cy="15228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15" name="AutoShape 72"/>
            <p:cNvSpPr/>
            <p:nvPr/>
          </p:nvSpPr>
          <p:spPr>
            <a:xfrm>
              <a:off x="1600200" y="3733920"/>
              <a:ext cx="76320" cy="15228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16" name="AutoShape 73"/>
            <p:cNvSpPr/>
            <p:nvPr/>
          </p:nvSpPr>
          <p:spPr>
            <a:xfrm>
              <a:off x="1447920" y="3733920"/>
              <a:ext cx="75960" cy="15228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17" name="AutoShape 74"/>
            <p:cNvSpPr/>
            <p:nvPr/>
          </p:nvSpPr>
          <p:spPr>
            <a:xfrm>
              <a:off x="1371600" y="3886200"/>
              <a:ext cx="76320" cy="15228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18" name="AutoShape 75"/>
            <p:cNvSpPr/>
            <p:nvPr/>
          </p:nvSpPr>
          <p:spPr>
            <a:xfrm>
              <a:off x="1600200" y="3962520"/>
              <a:ext cx="76320" cy="15228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19" name="AutoShape 76"/>
            <p:cNvSpPr/>
            <p:nvPr/>
          </p:nvSpPr>
          <p:spPr>
            <a:xfrm>
              <a:off x="1371600" y="3886200"/>
              <a:ext cx="76320" cy="15228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20" name="AutoShape 77"/>
            <p:cNvSpPr/>
            <p:nvPr/>
          </p:nvSpPr>
          <p:spPr>
            <a:xfrm>
              <a:off x="1523880" y="3962520"/>
              <a:ext cx="76320" cy="152280"/>
            </a:xfrm>
            <a:prstGeom prst="octagon">
              <a:avLst>
                <a:gd name="adj" fmla="val 29287"/>
              </a:avLst>
            </a:prstGeom>
            <a:solidFill>
              <a:srgbClr val="FF00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grpSp>
      <p:sp>
        <p:nvSpPr>
          <p:cNvPr id="221" name="Text Box 78"/>
          <p:cNvSpPr/>
          <p:nvPr/>
        </p:nvSpPr>
        <p:spPr>
          <a:xfrm>
            <a:off x="5562720" y="1981080"/>
            <a:ext cx="3276360" cy="7038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2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i="1" u="none" strike="noStrike">
                <a:solidFill>
                  <a:srgbClr val="ED7D31"/>
                </a:solidFill>
                <a:effectLst/>
                <a:uFillTx/>
                <a:latin typeface="Times New Roman"/>
              </a:rPr>
              <a:t>An adaptation of the Wideman/Levine model</a:t>
            </a:r>
            <a:endParaRPr lang="en-US" sz="2000" b="0" u="none" strike="noStrike">
              <a:solidFill>
                <a:srgbClr val="000000"/>
              </a:solidFill>
              <a:effectLst/>
              <a:uFillTx/>
              <a:latin typeface="Calibri"/>
            </a:endParaRPr>
          </a:p>
        </p:txBody>
      </p:sp>
      <p:sp>
        <p:nvSpPr>
          <p:cNvPr id="222" name="Date Placeholder 2"/>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23" name="Slide Number Placeholder 9"/>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D5C81AC-70FD-4380-A629-E576F1A41DEB}" type="slidenum">
              <a:rPr lang="en-US" sz="900" b="0" u="none" strike="noStrike">
                <a:solidFill>
                  <a:srgbClr val="595959"/>
                </a:solidFill>
                <a:effectLst/>
                <a:uFillTx/>
                <a:latin typeface="Calibri"/>
              </a:rPr>
              <a:t>18</a:t>
            </a:fld>
            <a:endParaRPr lang="en-US" sz="900" b="0" u="none" strike="noStrike">
              <a:solidFill>
                <a:srgbClr val="000000"/>
              </a:solidFill>
              <a:effectLst/>
              <a:uFillTx/>
              <a:latin typeface="Calibri"/>
            </a:endParaRPr>
          </a:p>
        </p:txBody>
      </p:sp>
    </p:spTree>
  </p:cSld>
  <p:clrMapOvr>
    <a:masterClrMapping/>
  </p:clrMapOvr>
  <p:transition spd="med">
    <p:fade/>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9" presetClass="entr" fill="hold" nodeType="clickEffect">
                                  <p:stCondLst>
                                    <p:cond delay="0"/>
                                  </p:stCondLst>
                                  <p:childTnLst>
                                    <p:set>
                                      <p:cBhvr>
                                        <p:cTn id="6" dur="1" fill="hold">
                                          <p:stCondLst>
                                            <p:cond delay="0"/>
                                          </p:stCondLst>
                                        </p:cTn>
                                        <p:tgtEl>
                                          <p:spTgt spid="158"/>
                                        </p:tgtEl>
                                        <p:attrNameLst>
                                          <p:attrName>style.visibility</p:attrName>
                                        </p:attrNameLst>
                                      </p:cBhvr>
                                      <p:to>
                                        <p:strVal val="visible"/>
                                      </p:to>
                                    </p:set>
                                    <p:animEffect transition="in" filter="dissolve">
                                      <p:cBhvr additive="repl">
                                        <p:cTn id="7" dur="500"/>
                                        <p:tgtEl>
                                          <p:spTgt spid="158"/>
                                        </p:tgtEl>
                                      </p:cBhvr>
                                    </p:animEffect>
                                  </p:childTnLst>
                                </p:cTn>
                              </p:par>
                            </p:childTnLst>
                          </p:cTn>
                        </p:par>
                      </p:childTnLst>
                    </p:cTn>
                  </p:par>
                  <p:par>
                    <p:cTn id="8" fill="hold" nodeType="clickEffect">
                      <p:stCondLst>
                        <p:cond delay="indefinite"/>
                      </p:stCondLst>
                      <p:childTnLst>
                        <p:par>
                          <p:cTn id="9" fill="hold" nodeType="withEffect">
                            <p:stCondLst>
                              <p:cond delay="0"/>
                            </p:stCondLst>
                            <p:childTnLst>
                              <p:par>
                                <p:cTn id="10" presetID="9" presetClass="entr" fill="hold" nodeType="clickEffect">
                                  <p:stCondLst>
                                    <p:cond delay="0"/>
                                  </p:stCondLst>
                                  <p:childTnLst>
                                    <p:set>
                                      <p:cBhvr>
                                        <p:cTn id="11" dur="1" fill="hold">
                                          <p:stCondLst>
                                            <p:cond delay="0"/>
                                          </p:stCondLst>
                                        </p:cTn>
                                        <p:tgtEl>
                                          <p:spTgt spid="192"/>
                                        </p:tgtEl>
                                        <p:attrNameLst>
                                          <p:attrName>style.visibility</p:attrName>
                                        </p:attrNameLst>
                                      </p:cBhvr>
                                      <p:to>
                                        <p:strVal val="visible"/>
                                      </p:to>
                                    </p:set>
                                    <p:animEffect transition="in" filter="dissolve">
                                      <p:cBhvr additive="repl">
                                        <p:cTn id="12" dur="500"/>
                                        <p:tgtEl>
                                          <p:spTgt spid="192"/>
                                        </p:tgtEl>
                                      </p:cBhvr>
                                    </p:animEffect>
                                  </p:childTnLst>
                                </p:cTn>
                              </p:par>
                            </p:childTnLst>
                          </p:cTn>
                        </p:par>
                        <p:par>
                          <p:cTn id="13" fill="hold" nodeType="afterEffect">
                            <p:stCondLst>
                              <p:cond delay="500"/>
                            </p:stCondLst>
                            <p:childTnLst>
                              <p:par>
                                <p:cTn id="14" presetID="31" presetClass="entr" fill="hold" nodeType="afterEffect">
                                  <p:stCondLst>
                                    <p:cond delay="0"/>
                                  </p:stCondLst>
                                  <p:iterate type="lt">
                                    <p:tmAbs val="50"/>
                                  </p:iterate>
                                  <p:childTnLst>
                                    <p:set>
                                      <p:cBhvr>
                                        <p:cTn id="15" dur="1" fill="hold">
                                          <p:stCondLst>
                                            <p:cond delay="0"/>
                                          </p:stCondLst>
                                        </p:cTn>
                                        <p:tgtEl>
                                          <p:spTgt spid="208"/>
                                        </p:tgtEl>
                                        <p:attrNameLst>
                                          <p:attrName>style.visibility</p:attrName>
                                        </p:attrNameLst>
                                      </p:cBhvr>
                                      <p:to>
                                        <p:strVal val="visible"/>
                                      </p:to>
                                    </p:set>
                                    <p:anim calcmode="lin" valueType="num">
                                      <p:cBhvr additive="repl">
                                        <p:cTn id="16" dur="1000" fill="hold"/>
                                        <p:tgtEl>
                                          <p:spTgt spid="208"/>
                                        </p:tgtEl>
                                        <p:attrNameLst>
                                          <p:attrName>ppt_w</p:attrName>
                                        </p:attrNameLst>
                                      </p:cBhvr>
                                      <p:tavLst>
                                        <p:tav tm="0">
                                          <p:val>
                                            <p:fltVal val="0"/>
                                          </p:val>
                                        </p:tav>
                                        <p:tav tm="100000">
                                          <p:val>
                                            <p:strVal val="#ppt_w"/>
                                          </p:val>
                                        </p:tav>
                                      </p:tavLst>
                                    </p:anim>
                                    <p:anim calcmode="lin" valueType="num">
                                      <p:cBhvr additive="repl">
                                        <p:cTn id="17" dur="1000" fill="hold"/>
                                        <p:tgtEl>
                                          <p:spTgt spid="208"/>
                                        </p:tgtEl>
                                        <p:attrNameLst>
                                          <p:attrName>ppt_h</p:attrName>
                                        </p:attrNameLst>
                                      </p:cBhvr>
                                      <p:tavLst>
                                        <p:tav tm="0">
                                          <p:val>
                                            <p:fltVal val="0"/>
                                          </p:val>
                                        </p:tav>
                                        <p:tav tm="100000">
                                          <p:val>
                                            <p:strVal val="#ppt_h"/>
                                          </p:val>
                                        </p:tav>
                                      </p:tavLst>
                                    </p:anim>
                                    <p:anim calcmode="lin" valueType="num">
                                      <p:cBhvr additive="repl">
                                        <p:cTn id="18" dur="1000" fill="hold"/>
                                        <p:tgtEl>
                                          <p:spTgt spid="208"/>
                                        </p:tgtEl>
                                        <p:attrNameLst>
                                          <p:attrName>r</p:attrName>
                                        </p:attrNameLst>
                                      </p:cBhvr>
                                      <p:tavLst>
                                        <p:tav tm="0">
                                          <p:val>
                                            <p:strVal val="90"/>
                                          </p:val>
                                        </p:tav>
                                        <p:tav tm="100000">
                                          <p:val>
                                            <p:strVal val="0"/>
                                          </p:val>
                                        </p:tav>
                                      </p:tavLst>
                                    </p:anim>
                                    <p:animEffect transition="in" filter="fade">
                                      <p:cBhvr additive="repl">
                                        <p:cTn id="19" dur="1000"/>
                                        <p:tgtEl>
                                          <p:spTgt spid="208"/>
                                        </p:tgtEl>
                                      </p:cBhvr>
                                    </p:animEffect>
                                  </p:childTnLst>
                                </p:cTn>
                              </p:par>
                            </p:childTnLst>
                          </p:cTn>
                        </p:par>
                      </p:childTnLst>
                    </p:cTn>
                  </p:par>
                  <p:par>
                    <p:cTn id="20" fill="hold" nodeType="clickEffect">
                      <p:stCondLst>
                        <p:cond delay="indefinite"/>
                      </p:stCondLst>
                      <p:childTnLst>
                        <p:par>
                          <p:cTn id="21" fill="hold" nodeType="withEffect">
                            <p:stCondLst>
                              <p:cond delay="0"/>
                            </p:stCondLst>
                            <p:childTnLst>
                              <p:par>
                                <p:cTn id="22" presetID="31" presetClass="entr" fill="hold" nodeType="clickEffect">
                                  <p:stCondLst>
                                    <p:cond delay="0"/>
                                  </p:stCondLst>
                                  <p:iterate type="lt">
                                    <p:tmAbs val="50"/>
                                  </p:iterate>
                                  <p:childTnLst>
                                    <p:set>
                                      <p:cBhvr>
                                        <p:cTn id="23" dur="1" fill="hold">
                                          <p:stCondLst>
                                            <p:cond delay="0"/>
                                          </p:stCondLst>
                                        </p:cTn>
                                        <p:tgtEl>
                                          <p:spTgt spid="201"/>
                                        </p:tgtEl>
                                        <p:attrNameLst>
                                          <p:attrName>style.visibility</p:attrName>
                                        </p:attrNameLst>
                                      </p:cBhvr>
                                      <p:to>
                                        <p:strVal val="visible"/>
                                      </p:to>
                                    </p:set>
                                    <p:anim calcmode="lin" valueType="num">
                                      <p:cBhvr additive="repl">
                                        <p:cTn id="24" dur="1000" fill="hold"/>
                                        <p:tgtEl>
                                          <p:spTgt spid="201"/>
                                        </p:tgtEl>
                                        <p:attrNameLst>
                                          <p:attrName>ppt_w</p:attrName>
                                        </p:attrNameLst>
                                      </p:cBhvr>
                                      <p:tavLst>
                                        <p:tav tm="0">
                                          <p:val>
                                            <p:fltVal val="0"/>
                                          </p:val>
                                        </p:tav>
                                        <p:tav tm="100000">
                                          <p:val>
                                            <p:strVal val="#ppt_w"/>
                                          </p:val>
                                        </p:tav>
                                      </p:tavLst>
                                    </p:anim>
                                    <p:anim calcmode="lin" valueType="num">
                                      <p:cBhvr additive="repl">
                                        <p:cTn id="25" dur="1000" fill="hold"/>
                                        <p:tgtEl>
                                          <p:spTgt spid="201"/>
                                        </p:tgtEl>
                                        <p:attrNameLst>
                                          <p:attrName>ppt_h</p:attrName>
                                        </p:attrNameLst>
                                      </p:cBhvr>
                                      <p:tavLst>
                                        <p:tav tm="0">
                                          <p:val>
                                            <p:fltVal val="0"/>
                                          </p:val>
                                        </p:tav>
                                        <p:tav tm="100000">
                                          <p:val>
                                            <p:strVal val="#ppt_h"/>
                                          </p:val>
                                        </p:tav>
                                      </p:tavLst>
                                    </p:anim>
                                    <p:anim calcmode="lin" valueType="num">
                                      <p:cBhvr additive="repl">
                                        <p:cTn id="26" dur="1000" fill="hold"/>
                                        <p:tgtEl>
                                          <p:spTgt spid="201"/>
                                        </p:tgtEl>
                                        <p:attrNameLst>
                                          <p:attrName>r</p:attrName>
                                        </p:attrNameLst>
                                      </p:cBhvr>
                                      <p:tavLst>
                                        <p:tav tm="0">
                                          <p:val>
                                            <p:strVal val="90"/>
                                          </p:val>
                                        </p:tav>
                                        <p:tav tm="100000">
                                          <p:val>
                                            <p:strVal val="0"/>
                                          </p:val>
                                        </p:tav>
                                      </p:tavLst>
                                    </p:anim>
                                    <p:animEffect transition="in" filter="fade">
                                      <p:cBhvr additive="repl">
                                        <p:cTn id="27" dur="1000"/>
                                        <p:tgtEl>
                                          <p:spTgt spid="201"/>
                                        </p:tgtEl>
                                      </p:cBhvr>
                                    </p:animEffect>
                                  </p:childTnLst>
                                </p:cTn>
                              </p:par>
                            </p:childTnLst>
                          </p:cTn>
                        </p:par>
                      </p:childTnLst>
                    </p:cTn>
                  </p:par>
                  <p:par>
                    <p:cTn id="28" fill="hold" nodeType="clickEffect">
                      <p:stCondLst>
                        <p:cond delay="indefinite"/>
                      </p:stCondLst>
                      <p:childTnLst>
                        <p:par>
                          <p:cTn id="29" fill="hold" nodeType="withEffect">
                            <p:stCondLst>
                              <p:cond delay="0"/>
                            </p:stCondLst>
                            <p:childTnLst>
                              <p:par>
                                <p:cTn id="30" presetID="9" presetClass="entr" fill="hold" nodeType="clickEffect">
                                  <p:stCondLst>
                                    <p:cond delay="0"/>
                                  </p:stCondLst>
                                  <p:childTnLst>
                                    <p:set>
                                      <p:cBhvr>
                                        <p:cTn id="31" dur="1" fill="hold">
                                          <p:stCondLst>
                                            <p:cond delay="0"/>
                                          </p:stCondLst>
                                        </p:cTn>
                                        <p:tgtEl>
                                          <p:spTgt spid="174"/>
                                        </p:tgtEl>
                                        <p:attrNameLst>
                                          <p:attrName>style.visibility</p:attrName>
                                        </p:attrNameLst>
                                      </p:cBhvr>
                                      <p:to>
                                        <p:strVal val="visible"/>
                                      </p:to>
                                    </p:set>
                                    <p:animEffect transition="in" filter="dissolve">
                                      <p:cBhvr additive="repl">
                                        <p:cTn id="32" dur="500"/>
                                        <p:tgtEl>
                                          <p:spTgt spid="174"/>
                                        </p:tgtEl>
                                      </p:cBhvr>
                                    </p:animEffect>
                                  </p:childTnLst>
                                </p:cTn>
                              </p:par>
                            </p:childTnLst>
                          </p:cTn>
                        </p:par>
                      </p:childTnLst>
                    </p:cTn>
                  </p:par>
                  <p:par>
                    <p:cTn id="33" fill="hold" nodeType="clickEffect">
                      <p:stCondLst>
                        <p:cond delay="indefinite"/>
                      </p:stCondLst>
                      <p:childTnLst>
                        <p:par>
                          <p:cTn id="34" fill="hold" nodeType="withEffect">
                            <p:stCondLst>
                              <p:cond delay="0"/>
                            </p:stCondLst>
                            <p:childTnLst>
                              <p:par>
                                <p:cTn id="35" presetID="31" presetClass="entr" fill="hold" nodeType="clickEffect">
                                  <p:stCondLst>
                                    <p:cond delay="0"/>
                                  </p:stCondLst>
                                  <p:iterate type="lt">
                                    <p:tmAbs val="50"/>
                                  </p:iterate>
                                  <p:childTnLst>
                                    <p:set>
                                      <p:cBhvr>
                                        <p:cTn id="36" dur="1" fill="hold">
                                          <p:stCondLst>
                                            <p:cond delay="0"/>
                                          </p:stCondLst>
                                        </p:cTn>
                                        <p:tgtEl>
                                          <p:spTgt spid="204"/>
                                        </p:tgtEl>
                                        <p:attrNameLst>
                                          <p:attrName>style.visibility</p:attrName>
                                        </p:attrNameLst>
                                      </p:cBhvr>
                                      <p:to>
                                        <p:strVal val="visible"/>
                                      </p:to>
                                    </p:set>
                                    <p:anim calcmode="lin" valueType="num">
                                      <p:cBhvr additive="repl">
                                        <p:cTn id="37" dur="1000" fill="hold"/>
                                        <p:tgtEl>
                                          <p:spTgt spid="204"/>
                                        </p:tgtEl>
                                        <p:attrNameLst>
                                          <p:attrName>ppt_w</p:attrName>
                                        </p:attrNameLst>
                                      </p:cBhvr>
                                      <p:tavLst>
                                        <p:tav tm="0">
                                          <p:val>
                                            <p:fltVal val="0"/>
                                          </p:val>
                                        </p:tav>
                                        <p:tav tm="100000">
                                          <p:val>
                                            <p:strVal val="#ppt_w"/>
                                          </p:val>
                                        </p:tav>
                                      </p:tavLst>
                                    </p:anim>
                                    <p:anim calcmode="lin" valueType="num">
                                      <p:cBhvr additive="repl">
                                        <p:cTn id="38" dur="1000" fill="hold"/>
                                        <p:tgtEl>
                                          <p:spTgt spid="204"/>
                                        </p:tgtEl>
                                        <p:attrNameLst>
                                          <p:attrName>ppt_h</p:attrName>
                                        </p:attrNameLst>
                                      </p:cBhvr>
                                      <p:tavLst>
                                        <p:tav tm="0">
                                          <p:val>
                                            <p:fltVal val="0"/>
                                          </p:val>
                                        </p:tav>
                                        <p:tav tm="100000">
                                          <p:val>
                                            <p:strVal val="#ppt_h"/>
                                          </p:val>
                                        </p:tav>
                                      </p:tavLst>
                                    </p:anim>
                                    <p:anim calcmode="lin" valueType="num">
                                      <p:cBhvr additive="repl">
                                        <p:cTn id="39" dur="1000" fill="hold"/>
                                        <p:tgtEl>
                                          <p:spTgt spid="204"/>
                                        </p:tgtEl>
                                        <p:attrNameLst>
                                          <p:attrName>r</p:attrName>
                                        </p:attrNameLst>
                                      </p:cBhvr>
                                      <p:tavLst>
                                        <p:tav tm="0">
                                          <p:val>
                                            <p:strVal val="90"/>
                                          </p:val>
                                        </p:tav>
                                        <p:tav tm="100000">
                                          <p:val>
                                            <p:strVal val="0"/>
                                          </p:val>
                                        </p:tav>
                                      </p:tavLst>
                                    </p:anim>
                                    <p:animEffect transition="in" filter="fade">
                                      <p:cBhvr additive="repl">
                                        <p:cTn id="40" dur="1000"/>
                                        <p:tgtEl>
                                          <p:spTgt spid="204"/>
                                        </p:tgtEl>
                                      </p:cBhvr>
                                    </p:animEffect>
                                  </p:childTnLst>
                                </p:cTn>
                              </p:par>
                            </p:childTnLst>
                          </p:cTn>
                        </p:par>
                      </p:childTnLst>
                    </p:cTn>
                  </p:par>
                  <p:par>
                    <p:cTn id="41" fill="hold" nodeType="clickEffect">
                      <p:stCondLst>
                        <p:cond delay="indefinite"/>
                      </p:stCondLst>
                      <p:childTnLst>
                        <p:par>
                          <p:cTn id="42" fill="hold" nodeType="withEffect">
                            <p:stCondLst>
                              <p:cond delay="0"/>
                            </p:stCondLst>
                            <p:childTnLst>
                              <p:par>
                                <p:cTn id="43" presetID="31" presetClass="entr" fill="hold" nodeType="clickEffect">
                                  <p:stCondLst>
                                    <p:cond delay="0"/>
                                  </p:stCondLst>
                                  <p:iterate type="lt">
                                    <p:tmAbs val="50"/>
                                  </p:iterate>
                                  <p:childTnLst>
                                    <p:set>
                                      <p:cBhvr>
                                        <p:cTn id="44" dur="1" fill="hold">
                                          <p:stCondLst>
                                            <p:cond delay="0"/>
                                          </p:stCondLst>
                                        </p:cTn>
                                        <p:tgtEl>
                                          <p:spTgt spid="146"/>
                                        </p:tgtEl>
                                        <p:attrNameLst>
                                          <p:attrName>style.visibility</p:attrName>
                                        </p:attrNameLst>
                                      </p:cBhvr>
                                      <p:to>
                                        <p:strVal val="visible"/>
                                      </p:to>
                                    </p:set>
                                    <p:anim calcmode="lin" valueType="num">
                                      <p:cBhvr additive="repl">
                                        <p:cTn id="45" dur="1000" fill="hold"/>
                                        <p:tgtEl>
                                          <p:spTgt spid="146"/>
                                        </p:tgtEl>
                                        <p:attrNameLst>
                                          <p:attrName>ppt_w</p:attrName>
                                        </p:attrNameLst>
                                      </p:cBhvr>
                                      <p:tavLst>
                                        <p:tav tm="0">
                                          <p:val>
                                            <p:fltVal val="0"/>
                                          </p:val>
                                        </p:tav>
                                        <p:tav tm="100000">
                                          <p:val>
                                            <p:strVal val="#ppt_w"/>
                                          </p:val>
                                        </p:tav>
                                      </p:tavLst>
                                    </p:anim>
                                    <p:anim calcmode="lin" valueType="num">
                                      <p:cBhvr additive="repl">
                                        <p:cTn id="46" dur="1000" fill="hold"/>
                                        <p:tgtEl>
                                          <p:spTgt spid="146"/>
                                        </p:tgtEl>
                                        <p:attrNameLst>
                                          <p:attrName>ppt_h</p:attrName>
                                        </p:attrNameLst>
                                      </p:cBhvr>
                                      <p:tavLst>
                                        <p:tav tm="0">
                                          <p:val>
                                            <p:fltVal val="0"/>
                                          </p:val>
                                        </p:tav>
                                        <p:tav tm="100000">
                                          <p:val>
                                            <p:strVal val="#ppt_h"/>
                                          </p:val>
                                        </p:tav>
                                      </p:tavLst>
                                    </p:anim>
                                    <p:anim calcmode="lin" valueType="num">
                                      <p:cBhvr additive="repl">
                                        <p:cTn id="47" dur="1000" fill="hold"/>
                                        <p:tgtEl>
                                          <p:spTgt spid="146"/>
                                        </p:tgtEl>
                                        <p:attrNameLst>
                                          <p:attrName>r</p:attrName>
                                        </p:attrNameLst>
                                      </p:cBhvr>
                                      <p:tavLst>
                                        <p:tav tm="0">
                                          <p:val>
                                            <p:strVal val="90"/>
                                          </p:val>
                                        </p:tav>
                                        <p:tav tm="100000">
                                          <p:val>
                                            <p:strVal val="0"/>
                                          </p:val>
                                        </p:tav>
                                      </p:tavLst>
                                    </p:anim>
                                    <p:animEffect transition="in" filter="fade">
                                      <p:cBhvr additive="repl">
                                        <p:cTn id="48" dur="1000"/>
                                        <p:tgtEl>
                                          <p:spTgt spid="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 name="Picture 2" descr="PPM Selection Process"/>
          <p:cNvPicPr/>
          <p:nvPr/>
        </p:nvPicPr>
        <p:blipFill>
          <a:blip r:embed="rId3"/>
          <a:stretch/>
        </p:blipFill>
        <p:spPr>
          <a:xfrm>
            <a:off x="2514600" y="0"/>
            <a:ext cx="4379760" cy="6858000"/>
          </a:xfrm>
          <a:prstGeom prst="rect">
            <a:avLst/>
          </a:prstGeom>
          <a:noFill/>
          <a:ln w="0">
            <a:noFill/>
          </a:ln>
        </p:spPr>
      </p:pic>
      <p:sp>
        <p:nvSpPr>
          <p:cNvPr id="225"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26"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C7ECB55-BBBA-4E31-A85D-D977782C5D13}" type="slidenum">
              <a:rPr lang="en-US" sz="900" b="0" u="none" strike="noStrike">
                <a:solidFill>
                  <a:srgbClr val="595959"/>
                </a:solidFill>
                <a:effectLst/>
                <a:uFillTx/>
                <a:latin typeface="Calibri"/>
              </a:rPr>
              <a:t>19</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PlaceHolder 1"/>
          <p:cNvSpPr>
            <a:spLocks noGrp="1"/>
          </p:cNvSpPr>
          <p:nvPr>
            <p:ph type="title"/>
          </p:nvPr>
        </p:nvSpPr>
        <p:spPr>
          <a:xfrm>
            <a:off x="3657600" y="228240"/>
            <a:ext cx="548640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600" b="0" u="none" strike="noStrike">
                <a:solidFill>
                  <a:srgbClr val="2E75B6"/>
                </a:solidFill>
                <a:effectLst/>
                <a:uFillTx/>
                <a:latin typeface="Cambria"/>
              </a:rPr>
              <a:t>PPM Project Selection</a:t>
            </a:r>
            <a:br>
              <a:rPr sz="3600"/>
            </a:br>
            <a:r>
              <a:rPr lang="en-US" sz="3600" b="0" u="none" strike="noStrike">
                <a:solidFill>
                  <a:srgbClr val="2E75B6"/>
                </a:solidFill>
                <a:effectLst/>
                <a:uFillTx/>
                <a:latin typeface="Cambria"/>
              </a:rPr>
              <a:t>Basic Criteria Set</a:t>
            </a:r>
          </a:p>
        </p:txBody>
      </p:sp>
      <p:sp>
        <p:nvSpPr>
          <p:cNvPr id="228" name="PlaceHolder 2"/>
          <p:cNvSpPr>
            <a:spLocks noGrp="1"/>
          </p:cNvSpPr>
          <p:nvPr>
            <p:ph/>
          </p:nvPr>
        </p:nvSpPr>
        <p:spPr>
          <a:xfrm>
            <a:off x="0" y="1981080"/>
            <a:ext cx="7772400" cy="4114800"/>
          </a:xfrm>
          <a:prstGeom prst="rect">
            <a:avLst/>
          </a:prstGeom>
          <a:noFill/>
          <a:ln w="0">
            <a:noFill/>
          </a:ln>
        </p:spPr>
        <p:txBody>
          <a:bodyPr lIns="91440" tIns="45720" rIns="91440" bIns="45720" anchor="t">
            <a:normAutofit/>
          </a:bodyPr>
          <a:lstStyle/>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Values and Benefits</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Select a mix of low and high risk project investments</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Optimize</a:t>
            </a:r>
          </a:p>
          <a:p>
            <a:pPr marL="857160" lvl="2" indent="-171360">
              <a:lnSpc>
                <a:spcPct val="90000"/>
              </a:lnSpc>
              <a:spcBef>
                <a:spcPts val="75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000" b="0" u="none" strike="noStrike">
                <a:solidFill>
                  <a:srgbClr val="000000"/>
                </a:solidFill>
                <a:effectLst/>
                <a:uFillTx/>
                <a:latin typeface="Calibri"/>
              </a:rPr>
              <a:t>Project dependencies</a:t>
            </a:r>
          </a:p>
          <a:p>
            <a:pPr marL="857160" lvl="2" indent="-171360">
              <a:lnSpc>
                <a:spcPct val="90000"/>
              </a:lnSpc>
              <a:spcBef>
                <a:spcPts val="75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000" b="0" u="none" strike="noStrike">
                <a:solidFill>
                  <a:srgbClr val="000000"/>
                </a:solidFill>
                <a:effectLst/>
                <a:uFillTx/>
                <a:latin typeface="Calibri"/>
              </a:rPr>
              <a:t>Complexity</a:t>
            </a:r>
          </a:p>
          <a:p>
            <a:pPr marL="857160" lvl="2" indent="-171360">
              <a:lnSpc>
                <a:spcPct val="90000"/>
              </a:lnSpc>
              <a:spcBef>
                <a:spcPts val="75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000" b="0" u="none" strike="noStrike">
                <a:solidFill>
                  <a:srgbClr val="000000"/>
                </a:solidFill>
                <a:effectLst/>
                <a:uFillTx/>
                <a:latin typeface="Calibri"/>
              </a:rPr>
              <a:t>Pay off</a:t>
            </a: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Actively select the overall risk profile</a:t>
            </a: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Allocate skills (resources) across the projects</a:t>
            </a:r>
          </a:p>
        </p:txBody>
      </p:sp>
      <p:sp>
        <p:nvSpPr>
          <p:cNvPr id="229" name="Text Box 4"/>
          <p:cNvSpPr/>
          <p:nvPr/>
        </p:nvSpPr>
        <p:spPr>
          <a:xfrm>
            <a:off x="5486400" y="5791320"/>
            <a:ext cx="2057400" cy="5209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7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 Thornton</a:t>
            </a:r>
            <a:endParaRPr lang="en-US" sz="2800" b="0" u="none" strike="noStrike">
              <a:solidFill>
                <a:srgbClr val="000000"/>
              </a:solidFill>
              <a:effectLst/>
              <a:uFillTx/>
              <a:latin typeface="Calibri"/>
            </a:endParaRPr>
          </a:p>
        </p:txBody>
      </p:sp>
      <p:sp>
        <p:nvSpPr>
          <p:cNvPr id="230"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31"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31FF4FF-E714-4F40-9857-FBABAEE4CE91}" type="slidenum">
              <a:rPr lang="en-US" sz="900" b="0" u="none" strike="noStrike">
                <a:solidFill>
                  <a:srgbClr val="595959"/>
                </a:solidFill>
                <a:effectLst/>
                <a:uFillTx/>
                <a:latin typeface="Calibri"/>
              </a:rPr>
              <a:t>20</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PlaceHolder 1"/>
          <p:cNvSpPr>
            <a:spLocks noGrp="1"/>
          </p:cNvSpPr>
          <p:nvPr>
            <p:ph/>
          </p:nvPr>
        </p:nvSpPr>
        <p:spPr>
          <a:xfrm>
            <a:off x="0" y="1981080"/>
            <a:ext cx="7772400" cy="4114800"/>
          </a:xfrm>
          <a:prstGeom prst="rect">
            <a:avLst/>
          </a:prstGeom>
          <a:noFill/>
          <a:ln w="0">
            <a:noFill/>
          </a:ln>
        </p:spPr>
        <p:txBody>
          <a:bodyPr lIns="91440" tIns="45720" rIns="91440" bIns="45720" anchor="t">
            <a:normAutofit/>
          </a:bodyPr>
          <a:lstStyle/>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Ranking of qualitative and quantitative criteria:</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Alignment with strategic and tactical plans</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Balance between maintenance and investment</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Allocation of R&amp;D resources</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Allocation of Marketing resources</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Probability of on-time, on-budget, within-scope</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Ancillary benefits</a:t>
            </a: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Financial Hurdles</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NPV, IRR, etc.</a:t>
            </a:r>
          </a:p>
          <a:p>
            <a:pPr marL="171360" indent="-171360">
              <a:lnSpc>
                <a:spcPct val="90000"/>
              </a:lnSpc>
              <a:spcBef>
                <a:spcPts val="901"/>
              </a:spcBef>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2400" b="0" u="none" strike="noStrike">
              <a:solidFill>
                <a:srgbClr val="000000"/>
              </a:solidFill>
              <a:effectLst/>
              <a:uFillTx/>
              <a:latin typeface="Calibri"/>
            </a:endParaRPr>
          </a:p>
        </p:txBody>
      </p:sp>
      <p:sp>
        <p:nvSpPr>
          <p:cNvPr id="233" name="Rectangle 3"/>
          <p:cNvSpPr/>
          <p:nvPr/>
        </p:nvSpPr>
        <p:spPr>
          <a:xfrm>
            <a:off x="2895480" y="228600"/>
            <a:ext cx="5486400" cy="11430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u="none" strike="noStrike">
                <a:solidFill>
                  <a:srgbClr val="44546A"/>
                </a:solidFill>
                <a:effectLst/>
                <a:uFillTx/>
                <a:latin typeface="Times New Roman"/>
              </a:rPr>
              <a:t>PPM Selection Method</a:t>
            </a:r>
            <a:br>
              <a:rPr sz="4400"/>
            </a:br>
            <a:r>
              <a:rPr lang="en-US" sz="4400" b="0" u="none" strike="noStrike">
                <a:solidFill>
                  <a:srgbClr val="44546A"/>
                </a:solidFill>
                <a:effectLst/>
                <a:uFillTx/>
                <a:latin typeface="Times New Roman"/>
              </a:rPr>
              <a:t>Values and Benefits</a:t>
            </a:r>
            <a:endParaRPr lang="en-US" sz="4400" b="0" u="none" strike="noStrike">
              <a:solidFill>
                <a:srgbClr val="000000"/>
              </a:solidFill>
              <a:effectLst/>
              <a:uFillTx/>
              <a:latin typeface="Calibri"/>
            </a:endParaRPr>
          </a:p>
        </p:txBody>
      </p:sp>
      <p:sp>
        <p:nvSpPr>
          <p:cNvPr id="234"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35"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592E967-6A8B-4325-A9EE-F9062993C2F0}" type="slidenum">
              <a:rPr lang="en-US" sz="900" b="0" u="none" strike="noStrike">
                <a:solidFill>
                  <a:srgbClr val="595959"/>
                </a:solidFill>
                <a:effectLst/>
                <a:uFillTx/>
                <a:latin typeface="Calibri"/>
              </a:rPr>
              <a:t>21</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Rectangle 2"/>
          <p:cNvSpPr/>
          <p:nvPr/>
        </p:nvSpPr>
        <p:spPr>
          <a:xfrm>
            <a:off x="2971800" y="228600"/>
            <a:ext cx="5486400" cy="11430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u="none" strike="noStrike">
                <a:solidFill>
                  <a:srgbClr val="44546A"/>
                </a:solidFill>
                <a:effectLst/>
                <a:uFillTx/>
                <a:latin typeface="Times New Roman"/>
              </a:rPr>
              <a:t>PPM Selection Method</a:t>
            </a:r>
            <a:br>
              <a:rPr sz="4400"/>
            </a:br>
            <a:r>
              <a:rPr lang="en-US" sz="4400" b="0" u="none" strike="noStrike">
                <a:solidFill>
                  <a:srgbClr val="44546A"/>
                </a:solidFill>
                <a:effectLst/>
                <a:uFillTx/>
                <a:latin typeface="Times New Roman"/>
              </a:rPr>
              <a:t>Risk Profile</a:t>
            </a:r>
            <a:endParaRPr lang="en-US" sz="4400" b="0" u="none" strike="noStrike">
              <a:solidFill>
                <a:srgbClr val="000000"/>
              </a:solidFill>
              <a:effectLst/>
              <a:uFillTx/>
              <a:latin typeface="Calibri"/>
            </a:endParaRPr>
          </a:p>
        </p:txBody>
      </p:sp>
      <p:sp>
        <p:nvSpPr>
          <p:cNvPr id="237" name="Rectangle 3"/>
          <p:cNvSpPr/>
          <p:nvPr/>
        </p:nvSpPr>
        <p:spPr>
          <a:xfrm>
            <a:off x="914400" y="1752480"/>
            <a:ext cx="7543800" cy="3962520"/>
          </a:xfrm>
          <a:prstGeom prst="rect">
            <a:avLst/>
          </a:prstGeom>
          <a:solidFill>
            <a:srgbClr val="CCFFFF"/>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38" name="Line 4"/>
          <p:cNvSpPr/>
          <p:nvPr/>
        </p:nvSpPr>
        <p:spPr>
          <a:xfrm>
            <a:off x="914400" y="3733920"/>
            <a:ext cx="7620120" cy="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239" name="Line 5"/>
          <p:cNvSpPr/>
          <p:nvPr/>
        </p:nvSpPr>
        <p:spPr>
          <a:xfrm>
            <a:off x="4800600" y="1752480"/>
            <a:ext cx="0" cy="396252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240" name="Text Box 6"/>
          <p:cNvSpPr/>
          <p:nvPr/>
        </p:nvSpPr>
        <p:spPr>
          <a:xfrm>
            <a:off x="2438280" y="5715000"/>
            <a:ext cx="4724640" cy="5209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7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Ability to execute successfully</a:t>
            </a:r>
            <a:endParaRPr lang="en-US" sz="2800" b="0" u="none" strike="noStrike">
              <a:solidFill>
                <a:srgbClr val="000000"/>
              </a:solidFill>
              <a:effectLst/>
              <a:uFillTx/>
              <a:latin typeface="Calibri"/>
            </a:endParaRPr>
          </a:p>
        </p:txBody>
      </p:sp>
      <p:sp>
        <p:nvSpPr>
          <p:cNvPr id="241" name="Text Box 7"/>
          <p:cNvSpPr/>
          <p:nvPr/>
        </p:nvSpPr>
        <p:spPr>
          <a:xfrm rot="16200000">
            <a:off x="-920160" y="3358800"/>
            <a:ext cx="2971800" cy="5209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7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Business Value</a:t>
            </a:r>
            <a:endParaRPr lang="en-US" sz="2800" b="0" u="none" strike="noStrike">
              <a:solidFill>
                <a:srgbClr val="000000"/>
              </a:solidFill>
              <a:effectLst/>
              <a:uFillTx/>
              <a:latin typeface="Calibri"/>
            </a:endParaRPr>
          </a:p>
        </p:txBody>
      </p:sp>
      <p:sp>
        <p:nvSpPr>
          <p:cNvPr id="242" name="Text Box 8"/>
          <p:cNvSpPr/>
          <p:nvPr/>
        </p:nvSpPr>
        <p:spPr>
          <a:xfrm>
            <a:off x="1295280" y="1752480"/>
            <a:ext cx="3200400" cy="7084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0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High Value</a:t>
            </a:r>
            <a:endParaRPr lang="en-US" sz="1600" b="0" u="none" strike="noStrike">
              <a:solidFill>
                <a:srgbClr val="000000"/>
              </a:solidFill>
              <a:effectLst/>
              <a:uFillTx/>
              <a:latin typeface="Calibri"/>
            </a:endParaRPr>
          </a:p>
          <a:p>
            <a:pPr algn="ctr">
              <a:lnSpc>
                <a:spcPct val="100000"/>
              </a:lnSpc>
              <a:spcBef>
                <a:spcPts val="10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High Risk</a:t>
            </a:r>
            <a:endParaRPr lang="en-US" sz="1600" b="0" u="none" strike="noStrike">
              <a:solidFill>
                <a:srgbClr val="000000"/>
              </a:solidFill>
              <a:effectLst/>
              <a:uFillTx/>
              <a:latin typeface="Calibri"/>
            </a:endParaRPr>
          </a:p>
        </p:txBody>
      </p:sp>
      <p:sp>
        <p:nvSpPr>
          <p:cNvPr id="243" name="Text Box 9"/>
          <p:cNvSpPr/>
          <p:nvPr/>
        </p:nvSpPr>
        <p:spPr>
          <a:xfrm>
            <a:off x="5105520" y="1752480"/>
            <a:ext cx="3200400" cy="7084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0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High Value</a:t>
            </a:r>
            <a:endParaRPr lang="en-US" sz="1600" b="0" u="none" strike="noStrike">
              <a:solidFill>
                <a:srgbClr val="000000"/>
              </a:solidFill>
              <a:effectLst/>
              <a:uFillTx/>
              <a:latin typeface="Calibri"/>
            </a:endParaRPr>
          </a:p>
          <a:p>
            <a:pPr algn="ctr">
              <a:lnSpc>
                <a:spcPct val="100000"/>
              </a:lnSpc>
              <a:spcBef>
                <a:spcPts val="10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Low Risk</a:t>
            </a:r>
            <a:endParaRPr lang="en-US" sz="1600" b="0" u="none" strike="noStrike">
              <a:solidFill>
                <a:srgbClr val="000000"/>
              </a:solidFill>
              <a:effectLst/>
              <a:uFillTx/>
              <a:latin typeface="Calibri"/>
            </a:endParaRPr>
          </a:p>
        </p:txBody>
      </p:sp>
      <p:sp>
        <p:nvSpPr>
          <p:cNvPr id="244" name="Text Box 10"/>
          <p:cNvSpPr/>
          <p:nvPr/>
        </p:nvSpPr>
        <p:spPr>
          <a:xfrm>
            <a:off x="1295280" y="3657600"/>
            <a:ext cx="3200400" cy="7084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0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Low Value</a:t>
            </a:r>
            <a:endParaRPr lang="en-US" sz="1600" b="0" u="none" strike="noStrike">
              <a:solidFill>
                <a:srgbClr val="000000"/>
              </a:solidFill>
              <a:effectLst/>
              <a:uFillTx/>
              <a:latin typeface="Calibri"/>
            </a:endParaRPr>
          </a:p>
          <a:p>
            <a:pPr algn="ctr">
              <a:lnSpc>
                <a:spcPct val="100000"/>
              </a:lnSpc>
              <a:spcBef>
                <a:spcPts val="10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High Risk</a:t>
            </a:r>
            <a:endParaRPr lang="en-US" sz="1600" b="0" u="none" strike="noStrike">
              <a:solidFill>
                <a:srgbClr val="000000"/>
              </a:solidFill>
              <a:effectLst/>
              <a:uFillTx/>
              <a:latin typeface="Calibri"/>
            </a:endParaRPr>
          </a:p>
        </p:txBody>
      </p:sp>
      <p:sp>
        <p:nvSpPr>
          <p:cNvPr id="245" name="Text Box 11"/>
          <p:cNvSpPr/>
          <p:nvPr/>
        </p:nvSpPr>
        <p:spPr>
          <a:xfrm>
            <a:off x="5029200" y="3657600"/>
            <a:ext cx="3200400" cy="7084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0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Low Value</a:t>
            </a:r>
            <a:endParaRPr lang="en-US" sz="1600" b="0" u="none" strike="noStrike">
              <a:solidFill>
                <a:srgbClr val="000000"/>
              </a:solidFill>
              <a:effectLst/>
              <a:uFillTx/>
              <a:latin typeface="Calibri"/>
            </a:endParaRPr>
          </a:p>
          <a:p>
            <a:pPr algn="ctr">
              <a:lnSpc>
                <a:spcPct val="100000"/>
              </a:lnSpc>
              <a:spcBef>
                <a:spcPts val="10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Low Risk</a:t>
            </a:r>
            <a:endParaRPr lang="en-US" sz="1600" b="0" u="none" strike="noStrike">
              <a:solidFill>
                <a:srgbClr val="000000"/>
              </a:solidFill>
              <a:effectLst/>
              <a:uFillTx/>
              <a:latin typeface="Calibri"/>
            </a:endParaRPr>
          </a:p>
        </p:txBody>
      </p:sp>
      <p:sp>
        <p:nvSpPr>
          <p:cNvPr id="246" name="Text Box 12"/>
          <p:cNvSpPr/>
          <p:nvPr/>
        </p:nvSpPr>
        <p:spPr>
          <a:xfrm>
            <a:off x="1523880" y="2666880"/>
            <a:ext cx="2743200" cy="7855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1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i="1" u="none" strike="noStrike">
                <a:solidFill>
                  <a:srgbClr val="000000"/>
                </a:solidFill>
                <a:effectLst/>
                <a:uFillTx/>
                <a:latin typeface="Times New Roman"/>
              </a:rPr>
              <a:t>Postpone</a:t>
            </a:r>
            <a:endParaRPr lang="en-US" sz="1800" b="0" u="none" strike="noStrike">
              <a:solidFill>
                <a:srgbClr val="000000"/>
              </a:solidFill>
              <a:effectLst/>
              <a:uFillTx/>
              <a:latin typeface="Calibri"/>
            </a:endParaRPr>
          </a:p>
          <a:p>
            <a:pPr algn="ctr">
              <a:lnSpc>
                <a:spcPct val="100000"/>
              </a:lnSpc>
              <a:spcBef>
                <a:spcPts val="11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i="1" u="none" strike="noStrike">
                <a:solidFill>
                  <a:srgbClr val="000000"/>
                </a:solidFill>
                <a:effectLst/>
                <a:uFillTx/>
                <a:latin typeface="Times New Roman"/>
              </a:rPr>
              <a:t>Shift Risk</a:t>
            </a:r>
            <a:endParaRPr lang="en-US" sz="1800" b="0" u="none" strike="noStrike">
              <a:solidFill>
                <a:srgbClr val="000000"/>
              </a:solidFill>
              <a:effectLst/>
              <a:uFillTx/>
              <a:latin typeface="Calibri"/>
            </a:endParaRPr>
          </a:p>
        </p:txBody>
      </p:sp>
      <p:sp>
        <p:nvSpPr>
          <p:cNvPr id="247" name="Text Box 13"/>
          <p:cNvSpPr/>
          <p:nvPr/>
        </p:nvSpPr>
        <p:spPr>
          <a:xfrm>
            <a:off x="5257800" y="2819520"/>
            <a:ext cx="2743200" cy="3682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1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i="1" u="none" strike="noStrike">
                <a:solidFill>
                  <a:srgbClr val="000000"/>
                </a:solidFill>
                <a:effectLst/>
                <a:uFillTx/>
                <a:latin typeface="Times New Roman"/>
              </a:rPr>
              <a:t>Good To Go</a:t>
            </a:r>
            <a:endParaRPr lang="en-US" sz="1800" b="0" u="none" strike="noStrike">
              <a:solidFill>
                <a:srgbClr val="000000"/>
              </a:solidFill>
              <a:effectLst/>
              <a:uFillTx/>
              <a:latin typeface="Calibri"/>
            </a:endParaRPr>
          </a:p>
        </p:txBody>
      </p:sp>
      <p:sp>
        <p:nvSpPr>
          <p:cNvPr id="248" name="Text Box 14"/>
          <p:cNvSpPr/>
          <p:nvPr/>
        </p:nvSpPr>
        <p:spPr>
          <a:xfrm>
            <a:off x="1676520" y="4648320"/>
            <a:ext cx="2743200" cy="3682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1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i="1" u="none" strike="noStrike">
                <a:solidFill>
                  <a:srgbClr val="000000"/>
                </a:solidFill>
                <a:effectLst/>
                <a:uFillTx/>
                <a:latin typeface="Times New Roman"/>
              </a:rPr>
              <a:t>Rethink</a:t>
            </a:r>
            <a:endParaRPr lang="en-US" sz="1800" b="0" u="none" strike="noStrike">
              <a:solidFill>
                <a:srgbClr val="000000"/>
              </a:solidFill>
              <a:effectLst/>
              <a:uFillTx/>
              <a:latin typeface="Calibri"/>
            </a:endParaRPr>
          </a:p>
        </p:txBody>
      </p:sp>
      <p:sp>
        <p:nvSpPr>
          <p:cNvPr id="249" name="Text Box 15"/>
          <p:cNvSpPr/>
          <p:nvPr/>
        </p:nvSpPr>
        <p:spPr>
          <a:xfrm>
            <a:off x="5334120" y="4724280"/>
            <a:ext cx="2743200" cy="3682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1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i="1" u="none" strike="noStrike">
                <a:solidFill>
                  <a:srgbClr val="000000"/>
                </a:solidFill>
                <a:effectLst/>
                <a:uFillTx/>
                <a:latin typeface="Times New Roman"/>
              </a:rPr>
              <a:t>Retarget</a:t>
            </a:r>
            <a:endParaRPr lang="en-US" sz="1800" b="0" u="none" strike="noStrike">
              <a:solidFill>
                <a:srgbClr val="000000"/>
              </a:solidFill>
              <a:effectLst/>
              <a:uFillTx/>
              <a:latin typeface="Calibri"/>
            </a:endParaRPr>
          </a:p>
        </p:txBody>
      </p:sp>
      <p:sp>
        <p:nvSpPr>
          <p:cNvPr id="250" name="Text Box 16"/>
          <p:cNvSpPr/>
          <p:nvPr/>
        </p:nvSpPr>
        <p:spPr>
          <a:xfrm>
            <a:off x="8077320" y="5791320"/>
            <a:ext cx="380880" cy="5209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7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a:t>
            </a:r>
            <a:endParaRPr lang="en-US" sz="2800" b="0" u="none" strike="noStrike">
              <a:solidFill>
                <a:srgbClr val="000000"/>
              </a:solidFill>
              <a:effectLst/>
              <a:uFillTx/>
              <a:latin typeface="Calibri"/>
            </a:endParaRPr>
          </a:p>
        </p:txBody>
      </p:sp>
      <p:sp>
        <p:nvSpPr>
          <p:cNvPr id="251" name="Text Box 17"/>
          <p:cNvSpPr/>
          <p:nvPr/>
        </p:nvSpPr>
        <p:spPr>
          <a:xfrm>
            <a:off x="457200" y="1752480"/>
            <a:ext cx="380880" cy="5209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7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a:t>
            </a:r>
            <a:endParaRPr lang="en-US" sz="2800" b="0" u="none" strike="noStrike">
              <a:solidFill>
                <a:srgbClr val="000000"/>
              </a:solidFill>
              <a:effectLst/>
              <a:uFillTx/>
              <a:latin typeface="Calibri"/>
            </a:endParaRPr>
          </a:p>
        </p:txBody>
      </p:sp>
      <p:sp>
        <p:nvSpPr>
          <p:cNvPr id="252"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53"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234728C-869C-4F20-9F09-6469A14C8341}" type="slidenum">
              <a:rPr lang="en-US" sz="900" b="0" u="none" strike="noStrike">
                <a:solidFill>
                  <a:srgbClr val="595959"/>
                </a:solidFill>
                <a:effectLst/>
                <a:uFillTx/>
                <a:latin typeface="Calibri"/>
              </a:rPr>
              <a:t>22</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PlaceHolder 1"/>
          <p:cNvSpPr>
            <a:spLocks noGrp="1"/>
          </p:cNvSpPr>
          <p:nvPr>
            <p:ph/>
          </p:nvPr>
        </p:nvSpPr>
        <p:spPr>
          <a:xfrm>
            <a:off x="0" y="1981080"/>
            <a:ext cx="7772400" cy="4114800"/>
          </a:xfrm>
          <a:prstGeom prst="rect">
            <a:avLst/>
          </a:prstGeom>
          <a:noFill/>
          <a:ln w="0">
            <a:noFill/>
          </a:ln>
        </p:spPr>
        <p:txBody>
          <a:bodyPr lIns="91440" tIns="45720" rIns="91440" bIns="45720"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Availability</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Impacts on cash flow</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Current projects’ impact</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Supervision, coordination and learning curve impacts</a:t>
            </a:r>
          </a:p>
        </p:txBody>
      </p:sp>
      <p:sp>
        <p:nvSpPr>
          <p:cNvPr id="255" name="Rectangle 3"/>
          <p:cNvSpPr/>
          <p:nvPr/>
        </p:nvSpPr>
        <p:spPr>
          <a:xfrm>
            <a:off x="2971800" y="228600"/>
            <a:ext cx="5486400" cy="11430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u="none" strike="noStrike">
                <a:solidFill>
                  <a:srgbClr val="44546A"/>
                </a:solidFill>
                <a:effectLst/>
                <a:uFillTx/>
                <a:latin typeface="Times New Roman"/>
              </a:rPr>
              <a:t>PPM Selection</a:t>
            </a:r>
            <a:br>
              <a:rPr sz="4400"/>
            </a:br>
            <a:r>
              <a:rPr lang="en-US" sz="4400" b="0" u="none" strike="noStrike">
                <a:solidFill>
                  <a:srgbClr val="44546A"/>
                </a:solidFill>
                <a:effectLst/>
                <a:uFillTx/>
                <a:latin typeface="Times New Roman"/>
              </a:rPr>
              <a:t>Method Resources</a:t>
            </a:r>
            <a:endParaRPr lang="en-US" sz="4400" b="0" u="none" strike="noStrike">
              <a:solidFill>
                <a:srgbClr val="000000"/>
              </a:solidFill>
              <a:effectLst/>
              <a:uFillTx/>
              <a:latin typeface="Calibri"/>
            </a:endParaRPr>
          </a:p>
        </p:txBody>
      </p:sp>
      <p:sp>
        <p:nvSpPr>
          <p:cNvPr id="256"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57"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C99A68A-5899-4361-AC46-619F44368965}" type="slidenum">
              <a:rPr lang="en-US" sz="900" b="0" u="none" strike="noStrike">
                <a:solidFill>
                  <a:srgbClr val="595959"/>
                </a:solidFill>
                <a:effectLst/>
                <a:uFillTx/>
                <a:latin typeface="Calibri"/>
              </a:rPr>
              <a:t>23</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PlaceHolder 1"/>
          <p:cNvSpPr>
            <a:spLocks noGrp="1"/>
          </p:cNvSpPr>
          <p:nvPr>
            <p:ph type="title"/>
          </p:nvPr>
        </p:nvSpPr>
        <p:spPr>
          <a:xfrm>
            <a:off x="3657600" y="228240"/>
            <a:ext cx="548640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PPM Selection - NPV</a:t>
            </a:r>
          </a:p>
        </p:txBody>
      </p:sp>
      <p:sp>
        <p:nvSpPr>
          <p:cNvPr id="259" name="PlaceHolder 2"/>
          <p:cNvSpPr>
            <a:spLocks noGrp="1"/>
          </p:cNvSpPr>
          <p:nvPr>
            <p:ph/>
          </p:nvPr>
        </p:nvSpPr>
        <p:spPr>
          <a:xfrm>
            <a:off x="0" y="1981080"/>
            <a:ext cx="7772400" cy="4114800"/>
          </a:xfrm>
          <a:prstGeom prst="rect">
            <a:avLst/>
          </a:prstGeom>
          <a:noFill/>
          <a:ln w="0">
            <a:noFill/>
          </a:ln>
        </p:spPr>
        <p:txBody>
          <a:bodyPr lIns="91440" tIns="45720" rIns="91440" bIns="45720"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Commonly used tool to determine go/no-go</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Makes assumptions about future income and expense</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Calculates final dollar value based on declining value of investment</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Positive value required to move forward</a:t>
            </a:r>
          </a:p>
        </p:txBody>
      </p:sp>
      <p:sp>
        <p:nvSpPr>
          <p:cNvPr id="260"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61"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CCEB934-5EA4-4E2A-931E-969D6CC5EA81}" type="slidenum">
              <a:rPr lang="en-US" sz="900" b="0" u="none" strike="noStrike">
                <a:solidFill>
                  <a:srgbClr val="595959"/>
                </a:solidFill>
                <a:effectLst/>
                <a:uFillTx/>
                <a:latin typeface="Calibri"/>
              </a:rPr>
              <a:t>24</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PlaceHolder 1"/>
          <p:cNvSpPr>
            <a:spLocks noGrp="1"/>
          </p:cNvSpPr>
          <p:nvPr>
            <p:ph type="title"/>
          </p:nvPr>
        </p:nvSpPr>
        <p:spPr>
          <a:xfrm>
            <a:off x="3657600" y="228240"/>
            <a:ext cx="548640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600" b="0" u="none" strike="noStrike">
                <a:solidFill>
                  <a:srgbClr val="2E75B6"/>
                </a:solidFill>
                <a:effectLst/>
                <a:uFillTx/>
                <a:latin typeface="Cambria"/>
              </a:rPr>
              <a:t>PPM Project </a:t>
            </a:r>
            <a:br>
              <a:rPr sz="3600"/>
            </a:br>
            <a:r>
              <a:rPr lang="en-US" sz="3600" b="0" u="none" strike="noStrike">
                <a:solidFill>
                  <a:srgbClr val="2E75B6"/>
                </a:solidFill>
                <a:effectLst/>
                <a:uFillTx/>
                <a:latin typeface="Cambria"/>
              </a:rPr>
              <a:t>Rejection Criteria</a:t>
            </a:r>
          </a:p>
        </p:txBody>
      </p:sp>
      <p:sp>
        <p:nvSpPr>
          <p:cNvPr id="263" name="PlaceHolder 2"/>
          <p:cNvSpPr>
            <a:spLocks noGrp="1"/>
          </p:cNvSpPr>
          <p:nvPr>
            <p:ph/>
          </p:nvPr>
        </p:nvSpPr>
        <p:spPr>
          <a:xfrm>
            <a:off x="0" y="1981080"/>
            <a:ext cx="7772400" cy="4114800"/>
          </a:xfrm>
          <a:prstGeom prst="rect">
            <a:avLst/>
          </a:prstGeom>
          <a:noFill/>
          <a:ln w="0">
            <a:noFill/>
          </a:ln>
        </p:spPr>
        <p:txBody>
          <a:bodyPr lIns="91440" tIns="45720" rIns="91440" bIns="45720" anchor="t">
            <a:normAutofit/>
          </a:bodyPr>
          <a:lstStyle/>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Not in line with current mission</a:t>
            </a: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Not in line with available resources </a:t>
            </a: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Not sound politically, socially, or for business relationships</a:t>
            </a: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Feasible technologically but not economically</a:t>
            </a: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Feasible economically but not technologically</a:t>
            </a: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Involves excessive risk </a:t>
            </a:r>
          </a:p>
        </p:txBody>
      </p:sp>
      <p:sp>
        <p:nvSpPr>
          <p:cNvPr id="264"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65"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07478AA-0A08-45F7-8A5E-8B885C9E9DB6}" type="slidenum">
              <a:rPr lang="en-US" sz="900" b="0" u="none" strike="noStrike">
                <a:solidFill>
                  <a:srgbClr val="595959"/>
                </a:solidFill>
                <a:effectLst/>
                <a:uFillTx/>
                <a:latin typeface="Calibri"/>
              </a:rPr>
              <a:t>25</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PlaceHolder 1"/>
          <p:cNvSpPr>
            <a:spLocks noGrp="1"/>
          </p:cNvSpPr>
          <p:nvPr>
            <p:ph type="title"/>
          </p:nvPr>
        </p:nvSpPr>
        <p:spPr>
          <a:xfrm>
            <a:off x="3657600" y="228240"/>
            <a:ext cx="548640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Stage Gate Framework</a:t>
            </a:r>
          </a:p>
        </p:txBody>
      </p:sp>
      <p:sp>
        <p:nvSpPr>
          <p:cNvPr id="267" name="PlaceHolder 2"/>
          <p:cNvSpPr>
            <a:spLocks noGrp="1"/>
          </p:cNvSpPr>
          <p:nvPr>
            <p:ph/>
          </p:nvPr>
        </p:nvSpPr>
        <p:spPr>
          <a:xfrm>
            <a:off x="1371600" y="2362320"/>
            <a:ext cx="7772400" cy="4114800"/>
          </a:xfrm>
          <a:prstGeom prst="rect">
            <a:avLst/>
          </a:prstGeom>
          <a:noFill/>
          <a:ln w="0">
            <a:noFill/>
          </a:ln>
        </p:spPr>
        <p:txBody>
          <a:bodyPr lIns="91440" tIns="45720" rIns="91440" bIns="45720"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New Product Development filtering</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Idea to Launch concept</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10% of new product launches succeed</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Significant number of organizations use some form of stage gate process</a:t>
            </a:r>
          </a:p>
        </p:txBody>
      </p:sp>
      <p:sp>
        <p:nvSpPr>
          <p:cNvPr id="268"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69"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C9A8785-4311-49A6-AEA0-49440DD14E5F}" type="slidenum">
              <a:rPr lang="en-US" sz="900" b="0" u="none" strike="noStrike">
                <a:solidFill>
                  <a:srgbClr val="595959"/>
                </a:solidFill>
                <a:effectLst/>
                <a:uFillTx/>
                <a:latin typeface="Calibri"/>
              </a:rPr>
              <a:t>26</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 name="PlaceHolder 1"/>
          <p:cNvSpPr>
            <a:spLocks noGrp="1"/>
          </p:cNvSpPr>
          <p:nvPr>
            <p:ph type="title"/>
          </p:nvPr>
        </p:nvSpPr>
        <p:spPr>
          <a:xfrm>
            <a:off x="3657600" y="228240"/>
            <a:ext cx="548640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Stage Gates</a:t>
            </a:r>
          </a:p>
        </p:txBody>
      </p:sp>
      <p:sp>
        <p:nvSpPr>
          <p:cNvPr id="271" name="Rectangle 3"/>
          <p:cNvSpPr/>
          <p:nvPr/>
        </p:nvSpPr>
        <p:spPr>
          <a:xfrm>
            <a:off x="0" y="3200400"/>
            <a:ext cx="1219320" cy="685800"/>
          </a:xfrm>
          <a:prstGeom prst="rect">
            <a:avLst/>
          </a:prstGeom>
          <a:solidFill>
            <a:srgbClr val="CCFFFF"/>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Times New Roman"/>
              </a:rPr>
              <a:t>Discovery</a:t>
            </a:r>
            <a:endParaRPr lang="en-US" sz="2000" b="0" u="none" strike="noStrike">
              <a:solidFill>
                <a:srgbClr val="000000"/>
              </a:solidFill>
              <a:effectLst/>
              <a:uFillTx/>
              <a:latin typeface="Calibri"/>
            </a:endParaRPr>
          </a:p>
        </p:txBody>
      </p:sp>
      <p:sp>
        <p:nvSpPr>
          <p:cNvPr id="272" name="Rectangle 4"/>
          <p:cNvSpPr/>
          <p:nvPr/>
        </p:nvSpPr>
        <p:spPr>
          <a:xfrm>
            <a:off x="0" y="5029200"/>
            <a:ext cx="1219320" cy="685800"/>
          </a:xfrm>
          <a:prstGeom prst="rect">
            <a:avLst/>
          </a:prstGeom>
          <a:solidFill>
            <a:srgbClr val="CCFFFF"/>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Times New Roman"/>
              </a:rPr>
              <a:t>Scoping</a:t>
            </a:r>
            <a:endParaRPr lang="en-US" sz="2000" b="0" u="none" strike="noStrike">
              <a:solidFill>
                <a:srgbClr val="000000"/>
              </a:solidFill>
              <a:effectLst/>
              <a:uFillTx/>
              <a:latin typeface="Calibri"/>
            </a:endParaRPr>
          </a:p>
        </p:txBody>
      </p:sp>
      <p:sp>
        <p:nvSpPr>
          <p:cNvPr id="273" name="Rectangle 5"/>
          <p:cNvSpPr/>
          <p:nvPr/>
        </p:nvSpPr>
        <p:spPr>
          <a:xfrm>
            <a:off x="1905120" y="5029200"/>
            <a:ext cx="1218960" cy="685800"/>
          </a:xfrm>
          <a:prstGeom prst="rect">
            <a:avLst/>
          </a:prstGeom>
          <a:solidFill>
            <a:srgbClr val="CCFFFF"/>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Times New Roman"/>
              </a:rPr>
              <a:t>Business</a:t>
            </a:r>
            <a:endParaRPr lang="en-US" sz="20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Times New Roman"/>
              </a:rPr>
              <a:t>Case</a:t>
            </a:r>
            <a:endParaRPr lang="en-US" sz="2000" b="0" u="none" strike="noStrike">
              <a:solidFill>
                <a:srgbClr val="000000"/>
              </a:solidFill>
              <a:effectLst/>
              <a:uFillTx/>
              <a:latin typeface="Calibri"/>
            </a:endParaRPr>
          </a:p>
        </p:txBody>
      </p:sp>
      <p:sp>
        <p:nvSpPr>
          <p:cNvPr id="274" name="Rectangle 6"/>
          <p:cNvSpPr/>
          <p:nvPr/>
        </p:nvSpPr>
        <p:spPr>
          <a:xfrm>
            <a:off x="3809880" y="5029200"/>
            <a:ext cx="1371600" cy="609480"/>
          </a:xfrm>
          <a:prstGeom prst="rect">
            <a:avLst/>
          </a:prstGeom>
          <a:solidFill>
            <a:srgbClr val="CCFFFF"/>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Times New Roman"/>
              </a:rPr>
              <a:t>Development</a:t>
            </a:r>
            <a:endParaRPr lang="en-US" sz="2000" b="0" u="none" strike="noStrike">
              <a:solidFill>
                <a:srgbClr val="000000"/>
              </a:solidFill>
              <a:effectLst/>
              <a:uFillTx/>
              <a:latin typeface="Calibri"/>
            </a:endParaRPr>
          </a:p>
        </p:txBody>
      </p:sp>
      <p:sp>
        <p:nvSpPr>
          <p:cNvPr id="275" name="Rectangle 7"/>
          <p:cNvSpPr/>
          <p:nvPr/>
        </p:nvSpPr>
        <p:spPr>
          <a:xfrm>
            <a:off x="5943600" y="5029200"/>
            <a:ext cx="1219320" cy="685800"/>
          </a:xfrm>
          <a:prstGeom prst="rect">
            <a:avLst/>
          </a:prstGeom>
          <a:solidFill>
            <a:srgbClr val="CCFFFF"/>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Times New Roman"/>
              </a:rPr>
              <a:t>Testing/</a:t>
            </a:r>
            <a:endParaRPr lang="en-US" sz="20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Times New Roman"/>
              </a:rPr>
              <a:t>Validation</a:t>
            </a:r>
            <a:endParaRPr lang="en-US" sz="2000" b="0" u="none" strike="noStrike">
              <a:solidFill>
                <a:srgbClr val="000000"/>
              </a:solidFill>
              <a:effectLst/>
              <a:uFillTx/>
              <a:latin typeface="Calibri"/>
            </a:endParaRPr>
          </a:p>
        </p:txBody>
      </p:sp>
      <p:sp>
        <p:nvSpPr>
          <p:cNvPr id="276" name="Rectangle 8"/>
          <p:cNvSpPr/>
          <p:nvPr/>
        </p:nvSpPr>
        <p:spPr>
          <a:xfrm>
            <a:off x="7924680" y="5029200"/>
            <a:ext cx="1219320" cy="685800"/>
          </a:xfrm>
          <a:prstGeom prst="rect">
            <a:avLst/>
          </a:prstGeom>
          <a:solidFill>
            <a:srgbClr val="CCFFFF"/>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Times New Roman"/>
              </a:rPr>
              <a:t>Launch</a:t>
            </a:r>
            <a:endParaRPr lang="en-US" sz="2000" b="0" u="none" strike="noStrike">
              <a:solidFill>
                <a:srgbClr val="000000"/>
              </a:solidFill>
              <a:effectLst/>
              <a:uFillTx/>
              <a:latin typeface="Calibri"/>
            </a:endParaRPr>
          </a:p>
        </p:txBody>
      </p:sp>
      <p:grpSp>
        <p:nvGrpSpPr>
          <p:cNvPr id="277" name="Group 9"/>
          <p:cNvGrpSpPr/>
          <p:nvPr/>
        </p:nvGrpSpPr>
        <p:grpSpPr>
          <a:xfrm>
            <a:off x="152280" y="4038480"/>
            <a:ext cx="457200" cy="762120"/>
            <a:chOff x="152280" y="4038480"/>
            <a:chExt cx="457200" cy="762120"/>
          </a:xfrm>
        </p:grpSpPr>
        <p:sp>
          <p:nvSpPr>
            <p:cNvPr id="278" name="AutoShape 10"/>
            <p:cNvSpPr/>
            <p:nvPr/>
          </p:nvSpPr>
          <p:spPr>
            <a:xfrm>
              <a:off x="152280" y="4038480"/>
              <a:ext cx="457200" cy="762120"/>
            </a:xfrm>
            <a:prstGeom prst="flowChartDecision">
              <a:avLst/>
            </a:prstGeom>
            <a:noFill/>
            <a:ln w="38160">
              <a:solidFill>
                <a:srgbClr val="FF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79" name="Text Box 11"/>
            <p:cNvSpPr/>
            <p:nvPr/>
          </p:nvSpPr>
          <p:spPr>
            <a:xfrm>
              <a:off x="230040" y="4191120"/>
              <a:ext cx="307800" cy="3988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Times New Roman"/>
                </a:rPr>
                <a:t>1</a:t>
              </a:r>
              <a:endParaRPr lang="en-US" sz="2000" b="0" u="none" strike="noStrike">
                <a:solidFill>
                  <a:srgbClr val="000000"/>
                </a:solidFill>
                <a:effectLst/>
                <a:uFillTx/>
                <a:latin typeface="Calibri"/>
              </a:endParaRPr>
            </a:p>
          </p:txBody>
        </p:sp>
      </p:grpSp>
      <p:grpSp>
        <p:nvGrpSpPr>
          <p:cNvPr id="280" name="Group 12"/>
          <p:cNvGrpSpPr/>
          <p:nvPr/>
        </p:nvGrpSpPr>
        <p:grpSpPr>
          <a:xfrm>
            <a:off x="1295280" y="4952880"/>
            <a:ext cx="457200" cy="762120"/>
            <a:chOff x="1295280" y="4952880"/>
            <a:chExt cx="457200" cy="762120"/>
          </a:xfrm>
        </p:grpSpPr>
        <p:sp>
          <p:nvSpPr>
            <p:cNvPr id="281" name="AutoShape 13"/>
            <p:cNvSpPr/>
            <p:nvPr/>
          </p:nvSpPr>
          <p:spPr>
            <a:xfrm>
              <a:off x="1295280" y="4952880"/>
              <a:ext cx="457200" cy="762120"/>
            </a:xfrm>
            <a:prstGeom prst="flowChartDecision">
              <a:avLst/>
            </a:prstGeom>
            <a:noFill/>
            <a:ln w="38160">
              <a:solidFill>
                <a:srgbClr val="FF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82" name="Text Box 14"/>
            <p:cNvSpPr/>
            <p:nvPr/>
          </p:nvSpPr>
          <p:spPr>
            <a:xfrm>
              <a:off x="1373040" y="5105520"/>
              <a:ext cx="307800" cy="3988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Times New Roman"/>
                </a:rPr>
                <a:t>2</a:t>
              </a:r>
              <a:endParaRPr lang="en-US" sz="2000" b="0" u="none" strike="noStrike">
                <a:solidFill>
                  <a:srgbClr val="000000"/>
                </a:solidFill>
                <a:effectLst/>
                <a:uFillTx/>
                <a:latin typeface="Calibri"/>
              </a:endParaRPr>
            </a:p>
          </p:txBody>
        </p:sp>
      </p:grpSp>
      <p:grpSp>
        <p:nvGrpSpPr>
          <p:cNvPr id="283" name="Group 15"/>
          <p:cNvGrpSpPr/>
          <p:nvPr/>
        </p:nvGrpSpPr>
        <p:grpSpPr>
          <a:xfrm>
            <a:off x="3200400" y="4952880"/>
            <a:ext cx="457200" cy="762120"/>
            <a:chOff x="3200400" y="4952880"/>
            <a:chExt cx="457200" cy="762120"/>
          </a:xfrm>
        </p:grpSpPr>
        <p:sp>
          <p:nvSpPr>
            <p:cNvPr id="284" name="AutoShape 16"/>
            <p:cNvSpPr/>
            <p:nvPr/>
          </p:nvSpPr>
          <p:spPr>
            <a:xfrm>
              <a:off x="3200400" y="4952880"/>
              <a:ext cx="457200" cy="762120"/>
            </a:xfrm>
            <a:prstGeom prst="flowChartDecision">
              <a:avLst/>
            </a:prstGeom>
            <a:noFill/>
            <a:ln w="38160">
              <a:solidFill>
                <a:srgbClr val="FF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85" name="Text Box 17"/>
            <p:cNvSpPr/>
            <p:nvPr/>
          </p:nvSpPr>
          <p:spPr>
            <a:xfrm>
              <a:off x="3278160" y="5105520"/>
              <a:ext cx="307800" cy="3988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Times New Roman"/>
                </a:rPr>
                <a:t>3</a:t>
              </a:r>
              <a:endParaRPr lang="en-US" sz="2000" b="0" u="none" strike="noStrike">
                <a:solidFill>
                  <a:srgbClr val="000000"/>
                </a:solidFill>
                <a:effectLst/>
                <a:uFillTx/>
                <a:latin typeface="Calibri"/>
              </a:endParaRPr>
            </a:p>
          </p:txBody>
        </p:sp>
      </p:grpSp>
      <p:grpSp>
        <p:nvGrpSpPr>
          <p:cNvPr id="286" name="Group 18"/>
          <p:cNvGrpSpPr/>
          <p:nvPr/>
        </p:nvGrpSpPr>
        <p:grpSpPr>
          <a:xfrm>
            <a:off x="5334120" y="4952880"/>
            <a:ext cx="457200" cy="762120"/>
            <a:chOff x="5334120" y="4952880"/>
            <a:chExt cx="457200" cy="762120"/>
          </a:xfrm>
        </p:grpSpPr>
        <p:sp>
          <p:nvSpPr>
            <p:cNvPr id="287" name="AutoShape 19"/>
            <p:cNvSpPr/>
            <p:nvPr/>
          </p:nvSpPr>
          <p:spPr>
            <a:xfrm>
              <a:off x="5334120" y="4952880"/>
              <a:ext cx="457200" cy="762120"/>
            </a:xfrm>
            <a:prstGeom prst="flowChartDecision">
              <a:avLst/>
            </a:prstGeom>
            <a:noFill/>
            <a:ln w="38160">
              <a:solidFill>
                <a:srgbClr val="FF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88" name="Text Box 20"/>
            <p:cNvSpPr/>
            <p:nvPr/>
          </p:nvSpPr>
          <p:spPr>
            <a:xfrm>
              <a:off x="5411880" y="5105520"/>
              <a:ext cx="307800" cy="3988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Times New Roman"/>
                </a:rPr>
                <a:t>4</a:t>
              </a:r>
              <a:endParaRPr lang="en-US" sz="2000" b="0" u="none" strike="noStrike">
                <a:solidFill>
                  <a:srgbClr val="000000"/>
                </a:solidFill>
                <a:effectLst/>
                <a:uFillTx/>
                <a:latin typeface="Calibri"/>
              </a:endParaRPr>
            </a:p>
          </p:txBody>
        </p:sp>
      </p:grpSp>
      <p:grpSp>
        <p:nvGrpSpPr>
          <p:cNvPr id="289" name="Group 21"/>
          <p:cNvGrpSpPr/>
          <p:nvPr/>
        </p:nvGrpSpPr>
        <p:grpSpPr>
          <a:xfrm>
            <a:off x="7391520" y="4952880"/>
            <a:ext cx="457200" cy="762120"/>
            <a:chOff x="7391520" y="4952880"/>
            <a:chExt cx="457200" cy="762120"/>
          </a:xfrm>
        </p:grpSpPr>
        <p:sp>
          <p:nvSpPr>
            <p:cNvPr id="290" name="AutoShape 22"/>
            <p:cNvSpPr/>
            <p:nvPr/>
          </p:nvSpPr>
          <p:spPr>
            <a:xfrm>
              <a:off x="7391520" y="4952880"/>
              <a:ext cx="457200" cy="762120"/>
            </a:xfrm>
            <a:prstGeom prst="flowChartDecision">
              <a:avLst/>
            </a:prstGeom>
            <a:noFill/>
            <a:ln w="38160">
              <a:solidFill>
                <a:srgbClr val="FF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291" name="Text Box 23"/>
            <p:cNvSpPr/>
            <p:nvPr/>
          </p:nvSpPr>
          <p:spPr>
            <a:xfrm>
              <a:off x="7469280" y="5105520"/>
              <a:ext cx="307800" cy="39888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Times New Roman"/>
                </a:rPr>
                <a:t>5</a:t>
              </a:r>
              <a:endParaRPr lang="en-US" sz="2000" b="0" u="none" strike="noStrike">
                <a:solidFill>
                  <a:srgbClr val="000000"/>
                </a:solidFill>
                <a:effectLst/>
                <a:uFillTx/>
                <a:latin typeface="Calibri"/>
              </a:endParaRPr>
            </a:p>
          </p:txBody>
        </p:sp>
      </p:grpSp>
      <p:sp>
        <p:nvSpPr>
          <p:cNvPr id="292" name="Text Box 24"/>
          <p:cNvSpPr/>
          <p:nvPr/>
        </p:nvSpPr>
        <p:spPr>
          <a:xfrm>
            <a:off x="457200" y="4267080"/>
            <a:ext cx="1371600" cy="3376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0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Idea Screen</a:t>
            </a:r>
            <a:endParaRPr lang="en-US" sz="1600" b="0" u="none" strike="noStrike">
              <a:solidFill>
                <a:srgbClr val="000000"/>
              </a:solidFill>
              <a:effectLst/>
              <a:uFillTx/>
              <a:latin typeface="Calibri"/>
            </a:endParaRPr>
          </a:p>
        </p:txBody>
      </p:sp>
      <p:sp>
        <p:nvSpPr>
          <p:cNvPr id="293" name="Text Box 25"/>
          <p:cNvSpPr/>
          <p:nvPr/>
        </p:nvSpPr>
        <p:spPr>
          <a:xfrm>
            <a:off x="4572000" y="5943600"/>
            <a:ext cx="2133720" cy="3376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0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R.G Cooper</a:t>
            </a:r>
            <a:endParaRPr lang="en-US" sz="1600" b="0" u="none" strike="noStrike">
              <a:solidFill>
                <a:srgbClr val="000000"/>
              </a:solidFill>
              <a:effectLst/>
              <a:uFillTx/>
              <a:latin typeface="Calibri"/>
            </a:endParaRPr>
          </a:p>
        </p:txBody>
      </p:sp>
      <p:sp>
        <p:nvSpPr>
          <p:cNvPr id="294" name="Text Box 26"/>
          <p:cNvSpPr/>
          <p:nvPr/>
        </p:nvSpPr>
        <p:spPr>
          <a:xfrm>
            <a:off x="3809880" y="1600200"/>
            <a:ext cx="5334120" cy="318096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nSpc>
                <a:spcPct val="100000"/>
              </a:lnSpc>
              <a:spcBef>
                <a:spcPts val="1250"/>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Times New Roman"/>
              </a:rPr>
              <a:t>Each stage has required criteria, processes</a:t>
            </a:r>
            <a:endParaRPr lang="en-US" sz="2000" b="0" u="none" strike="noStrike">
              <a:solidFill>
                <a:srgbClr val="000000"/>
              </a:solidFill>
              <a:effectLst/>
              <a:uFillTx/>
              <a:latin typeface="Calibri"/>
            </a:endParaRPr>
          </a:p>
          <a:p>
            <a:pPr>
              <a:lnSpc>
                <a:spcPct val="100000"/>
              </a:lnSpc>
              <a:spcBef>
                <a:spcPts val="1250"/>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Times New Roman"/>
              </a:rPr>
              <a:t>Each stage adds incremental cost</a:t>
            </a:r>
            <a:endParaRPr lang="en-US" sz="2000" b="0" u="none" strike="noStrike">
              <a:solidFill>
                <a:srgbClr val="000000"/>
              </a:solidFill>
              <a:effectLst/>
              <a:uFillTx/>
              <a:latin typeface="Calibri"/>
            </a:endParaRPr>
          </a:p>
          <a:p>
            <a:pPr>
              <a:lnSpc>
                <a:spcPct val="100000"/>
              </a:lnSpc>
              <a:spcBef>
                <a:spcPts val="1250"/>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Times New Roman"/>
              </a:rPr>
              <a:t>Each stage decreases uncertainties and risk</a:t>
            </a:r>
            <a:endParaRPr lang="en-US" sz="2000" b="0" u="none" strike="noStrike">
              <a:solidFill>
                <a:srgbClr val="000000"/>
              </a:solidFill>
              <a:effectLst/>
              <a:uFillTx/>
              <a:latin typeface="Calibri"/>
            </a:endParaRPr>
          </a:p>
          <a:p>
            <a:pPr>
              <a:lnSpc>
                <a:spcPct val="100000"/>
              </a:lnSpc>
              <a:spcBef>
                <a:spcPts val="1250"/>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Times New Roman"/>
              </a:rPr>
              <a:t>Each gate requires:</a:t>
            </a:r>
            <a:endParaRPr lang="en-US" sz="2000" b="0" u="none" strike="noStrike">
              <a:solidFill>
                <a:srgbClr val="000000"/>
              </a:solidFill>
              <a:effectLst/>
              <a:uFillTx/>
              <a:latin typeface="Calibri"/>
            </a:endParaRPr>
          </a:p>
          <a:p>
            <a:pPr marL="457200" lvl="1">
              <a:lnSpc>
                <a:spcPct val="100000"/>
              </a:lnSpc>
              <a:spcBef>
                <a:spcPts val="1250"/>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Times New Roman"/>
              </a:rPr>
              <a:t>Deliverables</a:t>
            </a:r>
            <a:endParaRPr lang="en-US" sz="2000" b="0" u="none" strike="noStrike">
              <a:solidFill>
                <a:srgbClr val="000000"/>
              </a:solidFill>
              <a:effectLst/>
              <a:uFillTx/>
              <a:latin typeface="Calibri"/>
            </a:endParaRPr>
          </a:p>
          <a:p>
            <a:pPr marL="457200" lvl="1">
              <a:lnSpc>
                <a:spcPct val="100000"/>
              </a:lnSpc>
              <a:spcBef>
                <a:spcPts val="1250"/>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Times New Roman"/>
              </a:rPr>
              <a:t>Go/Kill Criteria</a:t>
            </a:r>
            <a:endParaRPr lang="en-US" sz="2000" b="0" u="none" strike="noStrike">
              <a:solidFill>
                <a:srgbClr val="000000"/>
              </a:solidFill>
              <a:effectLst/>
              <a:uFillTx/>
              <a:latin typeface="Calibri"/>
            </a:endParaRPr>
          </a:p>
          <a:p>
            <a:pPr marL="457200" lvl="1">
              <a:lnSpc>
                <a:spcPct val="100000"/>
              </a:lnSpc>
              <a:spcBef>
                <a:spcPts val="1250"/>
              </a:spcBef>
              <a:buClr>
                <a:srgbClr val="000000"/>
              </a:buClr>
              <a:buFont typeface="Times New Roman"/>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Times New Roman"/>
              </a:rPr>
              <a:t>Defined Outputs</a:t>
            </a:r>
            <a:endParaRPr lang="en-US" sz="2000" b="0" u="none" strike="noStrike">
              <a:solidFill>
                <a:srgbClr val="000000"/>
              </a:solidFill>
              <a:effectLst/>
              <a:uFillTx/>
              <a:latin typeface="Calibri"/>
            </a:endParaRPr>
          </a:p>
        </p:txBody>
      </p:sp>
      <p:sp>
        <p:nvSpPr>
          <p:cNvPr id="295"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96"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79861AB-818F-41B1-B2EB-2DAB719DDAE6}" type="slidenum">
              <a:rPr lang="en-US" sz="900" b="0" u="none" strike="noStrike">
                <a:solidFill>
                  <a:srgbClr val="595959"/>
                </a:solidFill>
                <a:effectLst/>
                <a:uFillTx/>
                <a:latin typeface="Calibri"/>
              </a:rPr>
              <a:t>27</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PlaceHolder 1"/>
          <p:cNvSpPr>
            <a:spLocks noGrp="1"/>
          </p:cNvSpPr>
          <p:nvPr>
            <p:ph type="title"/>
          </p:nvPr>
        </p:nvSpPr>
        <p:spPr>
          <a:xfrm>
            <a:off x="3047760" y="228240"/>
            <a:ext cx="609588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Assessing Your Portfolio</a:t>
            </a:r>
          </a:p>
        </p:txBody>
      </p:sp>
      <p:sp>
        <p:nvSpPr>
          <p:cNvPr id="298" name="PlaceHolder 2"/>
          <p:cNvSpPr>
            <a:spLocks noGrp="1"/>
          </p:cNvSpPr>
          <p:nvPr>
            <p:ph/>
          </p:nvPr>
        </p:nvSpPr>
        <p:spPr>
          <a:xfrm>
            <a:off x="0" y="1981080"/>
            <a:ext cx="7772400" cy="4114800"/>
          </a:xfrm>
          <a:prstGeom prst="rect">
            <a:avLst/>
          </a:prstGeom>
          <a:noFill/>
          <a:ln w="0">
            <a:noFill/>
          </a:ln>
        </p:spPr>
        <p:txBody>
          <a:bodyPr lIns="91440" tIns="45720" rIns="91440" bIns="45720"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Where do we source the application?</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What is the nature of the data?</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What are the quality problems?</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How mature are we in our processes?</a:t>
            </a:r>
          </a:p>
        </p:txBody>
      </p:sp>
      <p:pic>
        <p:nvPicPr>
          <p:cNvPr id="299" name="Picture 5" descr="C:\Documents and Settings\rscudder\Local Settings\Temporary Internet Files\Content.IE5\OK959XP8\MCj03118140000[1].wmf"/>
          <p:cNvPicPr/>
          <p:nvPr/>
        </p:nvPicPr>
        <p:blipFill>
          <a:blip r:embed="rId3"/>
          <a:stretch/>
        </p:blipFill>
        <p:spPr>
          <a:xfrm>
            <a:off x="1066680" y="533520"/>
            <a:ext cx="1311480" cy="914400"/>
          </a:xfrm>
          <a:prstGeom prst="rect">
            <a:avLst/>
          </a:prstGeom>
          <a:noFill/>
          <a:ln w="0">
            <a:noFill/>
          </a:ln>
        </p:spPr>
      </p:pic>
      <p:sp>
        <p:nvSpPr>
          <p:cNvPr id="300"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01"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25C2743-C8D7-4709-9659-106F79682245}" type="slidenum">
              <a:rPr lang="en-US" sz="900" b="0" u="none" strike="noStrike">
                <a:solidFill>
                  <a:srgbClr val="595959"/>
                </a:solidFill>
                <a:effectLst/>
                <a:uFillTx/>
                <a:latin typeface="Calibri"/>
              </a:rPr>
              <a:t>28</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 name="PlaceHolder 1"/>
          <p:cNvSpPr>
            <a:spLocks noGrp="1"/>
          </p:cNvSpPr>
          <p:nvPr>
            <p:ph type="title"/>
          </p:nvPr>
        </p:nvSpPr>
        <p:spPr>
          <a:xfrm>
            <a:off x="2666880" y="304560"/>
            <a:ext cx="609624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Processes for Managing Your Portfolio</a:t>
            </a:r>
          </a:p>
        </p:txBody>
      </p:sp>
      <p:sp>
        <p:nvSpPr>
          <p:cNvPr id="303" name="TextBox 302"/>
          <p:cNvSpPr txBox="1"/>
          <p:nvPr/>
        </p:nvSpPr>
        <p:spPr>
          <a:xfrm>
            <a:off x="685800" y="1676520"/>
            <a:ext cx="7772400" cy="4114800"/>
          </a:xfrm>
          <a:prstGeom prst="rect">
            <a:avLst/>
          </a:prstGeom>
          <a:noFill/>
          <a:ln w="0">
            <a:noFill/>
          </a:ln>
        </p:spPr>
        <p:txBody>
          <a:bodyPr anchor="t">
            <a:normAutofit/>
          </a:bodyPr>
          <a:lstStyle/>
          <a:p>
            <a:pPr marL="514440" indent="-514440">
              <a:lnSpc>
                <a:spcPct val="80000"/>
              </a:lnSpc>
              <a:spcBef>
                <a:spcPts val="488"/>
              </a:spcBef>
              <a:buClr>
                <a:srgbClr val="A5A5A5"/>
              </a:buClr>
              <a:buFont typeface="Calibri"/>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300" b="0" u="none" strike="noStrike">
                <a:solidFill>
                  <a:srgbClr val="000000"/>
                </a:solidFill>
                <a:effectLst/>
                <a:uFillTx/>
                <a:latin typeface="Calibri"/>
              </a:rPr>
              <a:t>Level 1</a:t>
            </a:r>
          </a:p>
          <a:p>
            <a:pPr marL="914400" lvl="1" indent="-514440">
              <a:lnSpc>
                <a:spcPct val="80000"/>
              </a:lnSpc>
              <a:spcBef>
                <a:spcPts val="414"/>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100" b="0" u="none" strike="noStrike">
                <a:solidFill>
                  <a:srgbClr val="000000"/>
                </a:solidFill>
                <a:effectLst/>
                <a:uFillTx/>
                <a:latin typeface="Calibri"/>
              </a:rPr>
              <a:t>Processes not specified</a:t>
            </a:r>
          </a:p>
          <a:p>
            <a:pPr marL="914400" lvl="1" indent="-514440">
              <a:lnSpc>
                <a:spcPct val="80000"/>
              </a:lnSpc>
              <a:spcBef>
                <a:spcPts val="414"/>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100" b="0" u="none" strike="noStrike">
                <a:solidFill>
                  <a:srgbClr val="000000"/>
                </a:solidFill>
                <a:effectLst/>
                <a:uFillTx/>
                <a:latin typeface="Calibri"/>
              </a:rPr>
              <a:t>Projects not matched with organizational strategy</a:t>
            </a:r>
          </a:p>
          <a:p>
            <a:pPr marL="514440" indent="-514440">
              <a:lnSpc>
                <a:spcPct val="80000"/>
              </a:lnSpc>
              <a:spcBef>
                <a:spcPts val="488"/>
              </a:spcBef>
              <a:buClr>
                <a:srgbClr val="A5A5A5"/>
              </a:buClr>
              <a:buFont typeface="Calibri"/>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300" b="0" u="none" strike="noStrike">
                <a:solidFill>
                  <a:srgbClr val="000000"/>
                </a:solidFill>
                <a:effectLst/>
                <a:uFillTx/>
                <a:latin typeface="Calibri"/>
              </a:rPr>
              <a:t>Level 2</a:t>
            </a:r>
          </a:p>
          <a:p>
            <a:pPr marL="914400" lvl="1" indent="-514440">
              <a:lnSpc>
                <a:spcPct val="80000"/>
              </a:lnSpc>
              <a:spcBef>
                <a:spcPts val="414"/>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100" b="0" u="none" strike="noStrike">
                <a:solidFill>
                  <a:srgbClr val="000000"/>
                </a:solidFill>
                <a:effectLst/>
                <a:uFillTx/>
                <a:latin typeface="Calibri"/>
              </a:rPr>
              <a:t>Basic processes in place</a:t>
            </a:r>
          </a:p>
          <a:p>
            <a:pPr marL="914400" lvl="1" indent="-514440">
              <a:lnSpc>
                <a:spcPct val="80000"/>
              </a:lnSpc>
              <a:spcBef>
                <a:spcPts val="414"/>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100" b="0" u="none" strike="noStrike">
                <a:solidFill>
                  <a:srgbClr val="000000"/>
                </a:solidFill>
                <a:effectLst/>
                <a:uFillTx/>
                <a:latin typeface="Calibri"/>
              </a:rPr>
              <a:t>Review board in place for portfolio</a:t>
            </a:r>
          </a:p>
          <a:p>
            <a:pPr marL="914400" lvl="1" indent="-514440">
              <a:lnSpc>
                <a:spcPct val="80000"/>
              </a:lnSpc>
              <a:spcBef>
                <a:spcPts val="414"/>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100" b="0" u="none" strike="noStrike">
                <a:solidFill>
                  <a:srgbClr val="000000"/>
                </a:solidFill>
                <a:effectLst/>
                <a:uFillTx/>
                <a:latin typeface="Calibri"/>
              </a:rPr>
              <a:t>Alignment with strategy sometimes considered</a:t>
            </a:r>
          </a:p>
          <a:p>
            <a:pPr marL="514440" indent="-514440">
              <a:lnSpc>
                <a:spcPct val="80000"/>
              </a:lnSpc>
              <a:spcBef>
                <a:spcPts val="561"/>
              </a:spcBef>
              <a:buClr>
                <a:srgbClr val="A5A5A5"/>
              </a:buClr>
              <a:buFont typeface="Calibri"/>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500" b="0" u="none" strike="noStrike">
                <a:solidFill>
                  <a:srgbClr val="000000"/>
                </a:solidFill>
                <a:effectLst/>
                <a:uFillTx/>
                <a:latin typeface="Calibri"/>
              </a:rPr>
              <a:t>Level 3</a:t>
            </a:r>
          </a:p>
          <a:p>
            <a:pPr marL="914400" lvl="1" indent="-514440">
              <a:lnSpc>
                <a:spcPct val="80000"/>
              </a:lnSpc>
              <a:spcBef>
                <a:spcPts val="414"/>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100" b="0" u="none" strike="noStrike">
                <a:solidFill>
                  <a:srgbClr val="000000"/>
                </a:solidFill>
                <a:effectLst/>
                <a:uFillTx/>
                <a:latin typeface="Calibri"/>
              </a:rPr>
              <a:t>Processes systematized throughout organization</a:t>
            </a:r>
          </a:p>
          <a:p>
            <a:pPr marL="914400" lvl="1" indent="-514440">
              <a:lnSpc>
                <a:spcPct val="80000"/>
              </a:lnSpc>
              <a:spcBef>
                <a:spcPts val="414"/>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100" b="0" u="none" strike="noStrike">
                <a:solidFill>
                  <a:srgbClr val="000000"/>
                </a:solidFill>
                <a:effectLst/>
                <a:uFillTx/>
                <a:latin typeface="Calibri"/>
              </a:rPr>
              <a:t>Review board reports to executive level</a:t>
            </a:r>
          </a:p>
          <a:p>
            <a:pPr marL="914400" lvl="1" indent="-514440">
              <a:lnSpc>
                <a:spcPct val="80000"/>
              </a:lnSpc>
              <a:spcBef>
                <a:spcPts val="414"/>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100" b="0" u="none" strike="noStrike">
                <a:solidFill>
                  <a:srgbClr val="000000"/>
                </a:solidFill>
                <a:effectLst/>
                <a:uFillTx/>
                <a:latin typeface="Calibri"/>
              </a:rPr>
              <a:t>Projects consistently match organizational strategy</a:t>
            </a:r>
          </a:p>
          <a:p>
            <a:pPr marL="514440" indent="-514440">
              <a:lnSpc>
                <a:spcPct val="80000"/>
              </a:lnSpc>
              <a:spcBef>
                <a:spcPts val="561"/>
              </a:spcBef>
              <a:buClr>
                <a:srgbClr val="A5A5A5"/>
              </a:buClr>
              <a:buFont typeface="Calibri"/>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500" b="0" u="none" strike="noStrike">
                <a:solidFill>
                  <a:srgbClr val="000000"/>
                </a:solidFill>
                <a:effectLst/>
                <a:uFillTx/>
                <a:latin typeface="Calibri"/>
              </a:rPr>
              <a:t>Level 4</a:t>
            </a:r>
          </a:p>
          <a:p>
            <a:pPr marL="914400" lvl="1" indent="-514440">
              <a:lnSpc>
                <a:spcPct val="80000"/>
              </a:lnSpc>
              <a:spcBef>
                <a:spcPts val="414"/>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100" b="0" u="none" strike="noStrike">
                <a:solidFill>
                  <a:srgbClr val="000000"/>
                </a:solidFill>
                <a:effectLst/>
                <a:uFillTx/>
                <a:latin typeface="Calibri"/>
              </a:rPr>
              <a:t>Project reviews used to improve projects</a:t>
            </a:r>
          </a:p>
          <a:p>
            <a:pPr marL="914400" lvl="1" indent="-514440">
              <a:lnSpc>
                <a:spcPct val="80000"/>
              </a:lnSpc>
              <a:spcBef>
                <a:spcPts val="414"/>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100" b="0" u="none" strike="noStrike">
                <a:solidFill>
                  <a:srgbClr val="000000"/>
                </a:solidFill>
                <a:effectLst/>
                <a:uFillTx/>
                <a:latin typeface="Calibri"/>
              </a:rPr>
              <a:t>Portfolio is balanced for business value</a:t>
            </a:r>
          </a:p>
          <a:p>
            <a:pPr marL="914400" lvl="1" indent="-514440">
              <a:lnSpc>
                <a:spcPct val="80000"/>
              </a:lnSpc>
              <a:spcBef>
                <a:spcPts val="414"/>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100" b="0" u="none" strike="noStrike">
                <a:solidFill>
                  <a:srgbClr val="000000"/>
                </a:solidFill>
                <a:effectLst/>
                <a:uFillTx/>
                <a:latin typeface="Calibri"/>
              </a:rPr>
              <a:t>Organizational changes reviewed for impact on project portfolio</a:t>
            </a:r>
          </a:p>
          <a:p>
            <a:pPr marL="514440" indent="-514440">
              <a:lnSpc>
                <a:spcPct val="80000"/>
              </a:lnSpc>
              <a:spcBef>
                <a:spcPts val="561"/>
              </a:spcBef>
              <a:buClr>
                <a:srgbClr val="A5A5A5"/>
              </a:buClr>
              <a:buFont typeface="Calibri"/>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500" b="0" u="none" strike="noStrike">
                <a:solidFill>
                  <a:srgbClr val="000000"/>
                </a:solidFill>
                <a:effectLst/>
                <a:uFillTx/>
                <a:latin typeface="Calibri"/>
              </a:rPr>
              <a:t>Level 5</a:t>
            </a:r>
          </a:p>
          <a:p>
            <a:pPr marL="914400" lvl="1" indent="-514440">
              <a:lnSpc>
                <a:spcPct val="80000"/>
              </a:lnSpc>
              <a:spcBef>
                <a:spcPts val="414"/>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100" b="0" u="none" strike="noStrike">
                <a:solidFill>
                  <a:srgbClr val="000000"/>
                </a:solidFill>
                <a:effectLst/>
                <a:uFillTx/>
                <a:latin typeface="Calibri"/>
              </a:rPr>
              <a:t>Continuous improvement</a:t>
            </a:r>
          </a:p>
          <a:p>
            <a:pPr marL="914400" lvl="1" indent="-514440">
              <a:lnSpc>
                <a:spcPct val="80000"/>
              </a:lnSpc>
              <a:spcBef>
                <a:spcPts val="414"/>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100" b="0" u="none" strike="noStrike">
                <a:solidFill>
                  <a:srgbClr val="000000"/>
                </a:solidFill>
                <a:effectLst/>
                <a:uFillTx/>
                <a:latin typeface="Calibri"/>
              </a:rPr>
              <a:t>Benchmarking</a:t>
            </a:r>
          </a:p>
          <a:p>
            <a:pPr marL="914400" lvl="1" indent="-514440">
              <a:lnSpc>
                <a:spcPct val="80000"/>
              </a:lnSpc>
              <a:spcBef>
                <a:spcPts val="414"/>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100" b="0" u="none" strike="noStrike">
                <a:solidFill>
                  <a:srgbClr val="000000"/>
                </a:solidFill>
                <a:effectLst/>
                <a:uFillTx/>
                <a:latin typeface="Calibri"/>
              </a:rPr>
              <a:t>Metrics collected and analyzed</a:t>
            </a:r>
          </a:p>
          <a:p>
            <a:pPr marL="914400" lvl="1" indent="-514440">
              <a:lnSpc>
                <a:spcPct val="80000"/>
              </a:lnSpc>
              <a:spcBef>
                <a:spcPts val="414"/>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100" b="0" u="none" strike="noStrike">
              <a:solidFill>
                <a:srgbClr val="000000"/>
              </a:solidFill>
              <a:effectLst/>
              <a:uFillTx/>
              <a:latin typeface="Calibri"/>
            </a:endParaRPr>
          </a:p>
          <a:p>
            <a:pPr marL="914400" lvl="1" indent="-514440">
              <a:lnSpc>
                <a:spcPct val="80000"/>
              </a:lnSpc>
              <a:spcBef>
                <a:spcPts val="414"/>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100" b="0" u="none" strike="noStrike">
              <a:solidFill>
                <a:srgbClr val="000000"/>
              </a:solidFill>
              <a:effectLst/>
              <a:uFillTx/>
              <a:latin typeface="Calibri"/>
            </a:endParaRPr>
          </a:p>
        </p:txBody>
      </p:sp>
      <p:pic>
        <p:nvPicPr>
          <p:cNvPr id="304" name="Rectangle 4"/>
          <p:cNvPicPr/>
          <p:nvPr/>
        </p:nvPicPr>
        <p:blipFill>
          <a:blip r:embed="rId2"/>
          <a:stretch/>
        </p:blipFill>
        <p:spPr>
          <a:xfrm>
            <a:off x="3279600" y="2451240"/>
            <a:ext cx="7345440" cy="5546520"/>
          </a:xfrm>
          <a:prstGeom prst="rect">
            <a:avLst/>
          </a:prstGeom>
          <a:noFill/>
          <a:ln w="0">
            <a:noFill/>
          </a:ln>
        </p:spPr>
      </p:pic>
      <p:pic>
        <p:nvPicPr>
          <p:cNvPr id="305" name="Chart 11"/>
          <p:cNvPicPr/>
          <p:nvPr/>
        </p:nvPicPr>
        <p:blipFill>
          <a:blip r:embed="rId3"/>
          <a:stretch/>
        </p:blipFill>
        <p:spPr>
          <a:xfrm>
            <a:off x="5718240" y="1828800"/>
            <a:ext cx="3273480" cy="2286000"/>
          </a:xfrm>
          <a:prstGeom prst="rect">
            <a:avLst/>
          </a:prstGeom>
          <a:noFill/>
          <a:ln w="0">
            <a:noFill/>
          </a:ln>
        </p:spPr>
      </p:pic>
      <p:sp>
        <p:nvSpPr>
          <p:cNvPr id="306" name="TextBox 12"/>
          <p:cNvSpPr/>
          <p:nvPr/>
        </p:nvSpPr>
        <p:spPr>
          <a:xfrm>
            <a:off x="4800600" y="6477120"/>
            <a:ext cx="2895480" cy="2466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Calibri"/>
              </a:rPr>
              <a:t>Based on Computer Associates Survey, 2008.</a:t>
            </a:r>
          </a:p>
        </p:txBody>
      </p:sp>
      <p:sp>
        <p:nvSpPr>
          <p:cNvPr id="307"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08"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C694D80-F0FF-4802-A1BC-8F3FE3AAE3EC}" type="slidenum">
              <a:rPr lang="en-US" sz="900" b="0" u="none" strike="noStrike">
                <a:solidFill>
                  <a:srgbClr val="595959"/>
                </a:solidFill>
                <a:effectLst/>
                <a:uFillTx/>
                <a:latin typeface="Calibri"/>
              </a:rPr>
              <a:t>29</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 name="Title 2"/>
          <p:cNvSpPr/>
          <p:nvPr/>
        </p:nvSpPr>
        <p:spPr>
          <a:xfrm>
            <a:off x="2590920" y="98280"/>
            <a:ext cx="6172200" cy="12733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u="none" strike="noStrike">
                <a:solidFill>
                  <a:srgbClr val="44546A"/>
                </a:solidFill>
                <a:effectLst/>
                <a:uFillTx/>
                <a:latin typeface="Cambria"/>
              </a:rPr>
              <a:t>Processes for Assessing Project Opportunities</a:t>
            </a:r>
            <a:endParaRPr lang="en-US" sz="4400" b="0" u="none" strike="noStrike">
              <a:solidFill>
                <a:srgbClr val="000000"/>
              </a:solidFill>
              <a:effectLst/>
              <a:uFillTx/>
              <a:latin typeface="Calibri"/>
            </a:endParaRPr>
          </a:p>
        </p:txBody>
      </p:sp>
      <p:sp>
        <p:nvSpPr>
          <p:cNvPr id="310" name="Content Placeholder 3"/>
          <p:cNvSpPr/>
          <p:nvPr/>
        </p:nvSpPr>
        <p:spPr>
          <a:xfrm>
            <a:off x="685800" y="1204920"/>
            <a:ext cx="7765920" cy="45864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noAutofit/>
          </a:bodyPr>
          <a:lstStyle/>
          <a:p>
            <a:pPr marL="514440" indent="-514440">
              <a:spcBef>
                <a:spcPts val="34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u="none" strike="noStrike">
                <a:solidFill>
                  <a:srgbClr val="000000"/>
                </a:solidFill>
                <a:effectLst/>
                <a:uFillTx/>
                <a:latin typeface="Calibri"/>
              </a:rPr>
              <a:t>Level 1</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Processes not specified</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Unknown list of opportunities</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Project business value unknown</a:t>
            </a:r>
          </a:p>
          <a:p>
            <a:pPr marL="514440" indent="-514440">
              <a:spcBef>
                <a:spcPts val="34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u="none" strike="noStrike">
                <a:solidFill>
                  <a:srgbClr val="000000"/>
                </a:solidFill>
                <a:effectLst/>
                <a:uFillTx/>
                <a:latin typeface="Calibri"/>
              </a:rPr>
              <a:t>Level 2</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Basic processes in place</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Responsibilities for opportunity identification specified</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Projects aligned with short term needs</a:t>
            </a:r>
          </a:p>
          <a:p>
            <a:pPr marL="514440" indent="-514440">
              <a:spcBef>
                <a:spcPts val="400"/>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Calibri"/>
              </a:rPr>
              <a:t>Level 3</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Processes systematized throughout organization</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Cost, benefits, schedule and risk reviewed for each project prior to funding</a:t>
            </a:r>
          </a:p>
          <a:p>
            <a:pPr marL="514440" indent="-514440">
              <a:spcBef>
                <a:spcPts val="400"/>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Calibri"/>
              </a:rPr>
              <a:t>Level 4</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Project reviews used to improve projects</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Investment  opportunities shared throughout organization</a:t>
            </a:r>
          </a:p>
          <a:p>
            <a:pPr marL="514440" indent="-514440">
              <a:spcBef>
                <a:spcPts val="400"/>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Calibri"/>
              </a:rPr>
              <a:t>Level 5</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Continuous improvement</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Benchmarking</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Metrics collected and analyzed</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p:txBody>
      </p:sp>
      <p:pic>
        <p:nvPicPr>
          <p:cNvPr id="311" name="Rectangle 7"/>
          <p:cNvPicPr/>
          <p:nvPr/>
        </p:nvPicPr>
        <p:blipFill>
          <a:blip r:embed="rId2"/>
          <a:stretch/>
        </p:blipFill>
        <p:spPr>
          <a:xfrm>
            <a:off x="5346720" y="3816360"/>
            <a:ext cx="3846600" cy="3065400"/>
          </a:xfrm>
          <a:prstGeom prst="rect">
            <a:avLst/>
          </a:prstGeom>
          <a:noFill/>
          <a:ln w="0">
            <a:noFill/>
          </a:ln>
        </p:spPr>
      </p:pic>
      <p:pic>
        <p:nvPicPr>
          <p:cNvPr id="312" name="Chart 9"/>
          <p:cNvPicPr/>
          <p:nvPr/>
        </p:nvPicPr>
        <p:blipFill>
          <a:blip r:embed="rId3"/>
          <a:stretch/>
        </p:blipFill>
        <p:spPr>
          <a:xfrm>
            <a:off x="5791320" y="1523880"/>
            <a:ext cx="3352680" cy="2133720"/>
          </a:xfrm>
          <a:prstGeom prst="rect">
            <a:avLst/>
          </a:prstGeom>
          <a:noFill/>
          <a:ln w="0">
            <a:noFill/>
          </a:ln>
        </p:spPr>
      </p:pic>
      <p:sp>
        <p:nvSpPr>
          <p:cNvPr id="313"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14"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1E53D3C-857D-41C7-8A1A-10D3EB50575B}" type="slidenum">
              <a:rPr lang="en-US" sz="900" b="0" u="none" strike="noStrike">
                <a:solidFill>
                  <a:srgbClr val="595959"/>
                </a:solidFill>
                <a:effectLst/>
                <a:uFillTx/>
                <a:latin typeface="Calibri"/>
              </a:rPr>
              <a:t>30</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 name="Footer Placeholder 3"/>
          <p:cNvSpPr/>
          <p:nvPr/>
        </p:nvSpPr>
        <p:spPr>
          <a:xfrm>
            <a:off x="7010280" y="6400800"/>
            <a:ext cx="213372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1" i="1" u="none" strike="noStrike">
                <a:solidFill>
                  <a:srgbClr val="ED7D31"/>
                </a:solidFill>
                <a:effectLst/>
                <a:uFillTx/>
                <a:latin typeface="Comic Sans MS"/>
              </a:rPr>
              <a:t>Slide </a:t>
            </a:r>
            <a:fld id="{39A6036A-85E4-4492-8A48-27AC9560784A}" type="slidenum">
              <a:rPr lang="en-US" sz="1000" b="1" i="1" u="none" strike="noStrike">
                <a:solidFill>
                  <a:srgbClr val="ED7D31"/>
                </a:solidFill>
                <a:effectLst/>
                <a:uFillTx/>
                <a:latin typeface="Comic Sans MS"/>
              </a:rPr>
              <a:t>31</a:t>
            </a:fld>
            <a:endParaRPr lang="en-US" sz="1000" b="0" u="none" strike="noStrike">
              <a:solidFill>
                <a:srgbClr val="000000"/>
              </a:solidFill>
              <a:effectLst/>
              <a:uFillTx/>
              <a:latin typeface="Calibri"/>
            </a:endParaRPr>
          </a:p>
        </p:txBody>
      </p:sp>
      <p:sp>
        <p:nvSpPr>
          <p:cNvPr id="316" name="Title 2"/>
          <p:cNvSpPr/>
          <p:nvPr/>
        </p:nvSpPr>
        <p:spPr>
          <a:xfrm>
            <a:off x="2971800" y="98280"/>
            <a:ext cx="5481720" cy="12733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u="none" strike="noStrike">
                <a:solidFill>
                  <a:srgbClr val="44546A"/>
                </a:solidFill>
                <a:effectLst/>
                <a:uFillTx/>
                <a:latin typeface="Times New Roman"/>
              </a:rPr>
              <a:t>Processes for</a:t>
            </a:r>
            <a:br>
              <a:rPr sz="4400"/>
            </a:br>
            <a:r>
              <a:rPr lang="en-US" sz="4400" b="0" u="none" strike="noStrike">
                <a:solidFill>
                  <a:srgbClr val="44546A"/>
                </a:solidFill>
                <a:effectLst/>
                <a:uFillTx/>
                <a:latin typeface="Times New Roman"/>
              </a:rPr>
              <a:t>Selecting Projects</a:t>
            </a:r>
            <a:endParaRPr lang="en-US" sz="4400" b="0" u="none" strike="noStrike">
              <a:solidFill>
                <a:srgbClr val="000000"/>
              </a:solidFill>
              <a:effectLst/>
              <a:uFillTx/>
              <a:latin typeface="Calibri"/>
            </a:endParaRPr>
          </a:p>
        </p:txBody>
      </p:sp>
      <p:sp>
        <p:nvSpPr>
          <p:cNvPr id="317" name="Content Placeholder 3"/>
          <p:cNvSpPr/>
          <p:nvPr/>
        </p:nvSpPr>
        <p:spPr>
          <a:xfrm>
            <a:off x="685800" y="1204920"/>
            <a:ext cx="7765920" cy="45864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noAutofit/>
          </a:bodyPr>
          <a:lstStyle/>
          <a:p>
            <a:pPr marL="514440" indent="-514440">
              <a:lnSpc>
                <a:spcPct val="100000"/>
              </a:lnSpc>
              <a:spcBef>
                <a:spcPts val="34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u="none" strike="noStrike">
                <a:solidFill>
                  <a:srgbClr val="000000"/>
                </a:solidFill>
                <a:effectLst/>
                <a:uFillTx/>
                <a:latin typeface="Times New Roman"/>
              </a:rPr>
              <a:t>Level 1</a:t>
            </a:r>
            <a:endParaRPr lang="en-US" sz="1400" b="0" u="none" strike="noStrike">
              <a:solidFill>
                <a:srgbClr val="000000"/>
              </a:solidFill>
              <a:effectLst/>
              <a:uFillTx/>
              <a:latin typeface="Calibri"/>
            </a:endParaRP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Processes not specified</a:t>
            </a:r>
            <a:endParaRPr lang="en-US" sz="1200" b="0" u="none" strike="noStrike">
              <a:solidFill>
                <a:srgbClr val="000000"/>
              </a:solidFill>
              <a:effectLst/>
              <a:uFillTx/>
              <a:latin typeface="Calibri"/>
            </a:endParaRP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Project funding information incomplete</a:t>
            </a:r>
            <a:endParaRPr lang="en-US" sz="1200" b="0" u="none" strike="noStrike">
              <a:solidFill>
                <a:srgbClr val="000000"/>
              </a:solidFill>
              <a:effectLst/>
              <a:uFillTx/>
              <a:latin typeface="Calibri"/>
            </a:endParaRPr>
          </a:p>
          <a:p>
            <a:pPr marL="514440" indent="-514440">
              <a:lnSpc>
                <a:spcPct val="100000"/>
              </a:lnSpc>
              <a:spcBef>
                <a:spcPts val="34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u="none" strike="noStrike">
                <a:solidFill>
                  <a:srgbClr val="000000"/>
                </a:solidFill>
                <a:effectLst/>
                <a:uFillTx/>
                <a:latin typeface="Times New Roman"/>
              </a:rPr>
              <a:t>Level 2</a:t>
            </a:r>
            <a:endParaRPr lang="en-US" sz="1400" b="0" u="none" strike="noStrike">
              <a:solidFill>
                <a:srgbClr val="000000"/>
              </a:solidFill>
              <a:effectLst/>
              <a:uFillTx/>
              <a:latin typeface="Calibri"/>
            </a:endParaRP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Basic processes in place</a:t>
            </a:r>
            <a:endParaRPr lang="en-US" sz="1200" b="0" u="none" strike="noStrike">
              <a:solidFill>
                <a:srgbClr val="000000"/>
              </a:solidFill>
              <a:effectLst/>
              <a:uFillTx/>
              <a:latin typeface="Calibri"/>
            </a:endParaRP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Responsibilities for business value identification specified</a:t>
            </a:r>
            <a:endParaRPr lang="en-US" sz="1200" b="0" u="none" strike="noStrike">
              <a:solidFill>
                <a:srgbClr val="000000"/>
              </a:solidFill>
              <a:effectLst/>
              <a:uFillTx/>
              <a:latin typeface="Calibri"/>
            </a:endParaRP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Basic prioritization scheme in place</a:t>
            </a:r>
            <a:endParaRPr lang="en-US" sz="1200" b="0" u="none" strike="noStrike">
              <a:solidFill>
                <a:srgbClr val="000000"/>
              </a:solidFill>
              <a:effectLst/>
              <a:uFillTx/>
              <a:latin typeface="Calibri"/>
            </a:endParaRPr>
          </a:p>
          <a:p>
            <a:pPr marL="514440" indent="-514440">
              <a:lnSpc>
                <a:spcPct val="100000"/>
              </a:lnSpc>
              <a:spcBef>
                <a:spcPts val="400"/>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Level 3</a:t>
            </a:r>
            <a:endParaRPr lang="en-US" sz="1600" b="0" u="none" strike="noStrike">
              <a:solidFill>
                <a:srgbClr val="000000"/>
              </a:solidFill>
              <a:effectLst/>
              <a:uFillTx/>
              <a:latin typeface="Calibri"/>
            </a:endParaRP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Processes systematized throughout organization</a:t>
            </a:r>
            <a:endParaRPr lang="en-US" sz="1200" b="0" u="none" strike="noStrike">
              <a:solidFill>
                <a:srgbClr val="000000"/>
              </a:solidFill>
              <a:effectLst/>
              <a:uFillTx/>
              <a:latin typeface="Calibri"/>
            </a:endParaRP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Portfolio criteria for prioritization standardized at division level</a:t>
            </a:r>
            <a:endParaRPr lang="en-US" sz="1200" b="0" u="none" strike="noStrike">
              <a:solidFill>
                <a:srgbClr val="000000"/>
              </a:solidFill>
              <a:effectLst/>
              <a:uFillTx/>
              <a:latin typeface="Calibri"/>
            </a:endParaRPr>
          </a:p>
          <a:p>
            <a:pPr marL="514440" indent="-514440">
              <a:lnSpc>
                <a:spcPct val="100000"/>
              </a:lnSpc>
              <a:spcBef>
                <a:spcPts val="400"/>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Level 4</a:t>
            </a:r>
            <a:endParaRPr lang="en-US" sz="1600" b="0" u="none" strike="noStrike">
              <a:solidFill>
                <a:srgbClr val="000000"/>
              </a:solidFill>
              <a:effectLst/>
              <a:uFillTx/>
              <a:latin typeface="Calibri"/>
            </a:endParaRP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Project prioritization validated by historical data</a:t>
            </a:r>
            <a:endParaRPr lang="en-US" sz="1200" b="0" u="none" strike="noStrike">
              <a:solidFill>
                <a:srgbClr val="000000"/>
              </a:solidFill>
              <a:effectLst/>
              <a:uFillTx/>
              <a:latin typeface="Calibri"/>
            </a:endParaRP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Enterprise level review board selects projects using standard criteria</a:t>
            </a:r>
            <a:endParaRPr lang="en-US" sz="1200" b="0" u="none" strike="noStrike">
              <a:solidFill>
                <a:srgbClr val="000000"/>
              </a:solidFill>
              <a:effectLst/>
              <a:uFillTx/>
              <a:latin typeface="Calibri"/>
            </a:endParaRP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Prioritization used at all levels of organization</a:t>
            </a:r>
            <a:endParaRPr lang="en-US" sz="1200" b="0" u="none" strike="noStrike">
              <a:solidFill>
                <a:srgbClr val="000000"/>
              </a:solidFill>
              <a:effectLst/>
              <a:uFillTx/>
              <a:latin typeface="Calibri"/>
            </a:endParaRPr>
          </a:p>
          <a:p>
            <a:pPr marL="514440" indent="-514440">
              <a:lnSpc>
                <a:spcPct val="100000"/>
              </a:lnSpc>
              <a:spcBef>
                <a:spcPts val="400"/>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Level 5</a:t>
            </a:r>
            <a:endParaRPr lang="en-US" sz="1600" b="0" u="none" strike="noStrike">
              <a:solidFill>
                <a:srgbClr val="000000"/>
              </a:solidFill>
              <a:effectLst/>
              <a:uFillTx/>
              <a:latin typeface="Calibri"/>
            </a:endParaRP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Continuous improvement</a:t>
            </a:r>
            <a:endParaRPr lang="en-US" sz="1200" b="0" u="none" strike="noStrike">
              <a:solidFill>
                <a:srgbClr val="000000"/>
              </a:solidFill>
              <a:effectLst/>
              <a:uFillTx/>
              <a:latin typeface="Calibri"/>
            </a:endParaRP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Benchmarking</a:t>
            </a:r>
            <a:endParaRPr lang="en-US" sz="1200" b="0" u="none" strike="noStrike">
              <a:solidFill>
                <a:srgbClr val="000000"/>
              </a:solidFill>
              <a:effectLst/>
              <a:uFillTx/>
              <a:latin typeface="Calibri"/>
            </a:endParaRP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Metrics collected and analyzed</a:t>
            </a:r>
            <a:endParaRPr lang="en-US" sz="1200" b="0" u="none" strike="noStrike">
              <a:solidFill>
                <a:srgbClr val="000000"/>
              </a:solidFill>
              <a:effectLst/>
              <a:uFillTx/>
              <a:latin typeface="Calibri"/>
            </a:endParaRP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p:txBody>
      </p:sp>
      <p:pic>
        <p:nvPicPr>
          <p:cNvPr id="318" name="Rectangle 8"/>
          <p:cNvPicPr/>
          <p:nvPr/>
        </p:nvPicPr>
        <p:blipFill>
          <a:blip r:embed="rId2"/>
          <a:stretch/>
        </p:blipFill>
        <p:spPr>
          <a:xfrm>
            <a:off x="5346720" y="3816360"/>
            <a:ext cx="3846600" cy="3065400"/>
          </a:xfrm>
          <a:prstGeom prst="rect">
            <a:avLst/>
          </a:prstGeom>
          <a:noFill/>
          <a:ln w="0">
            <a:noFill/>
          </a:ln>
        </p:spPr>
      </p:pic>
      <p:pic>
        <p:nvPicPr>
          <p:cNvPr id="319" name="Chart 10"/>
          <p:cNvPicPr/>
          <p:nvPr/>
        </p:nvPicPr>
        <p:blipFill>
          <a:blip r:embed="rId3"/>
          <a:stretch/>
        </p:blipFill>
        <p:spPr>
          <a:xfrm>
            <a:off x="5565600" y="1603440"/>
            <a:ext cx="3426120" cy="1822320"/>
          </a:xfrm>
          <a:prstGeom prst="rect">
            <a:avLst/>
          </a:prstGeom>
          <a:noFill/>
          <a:ln w="0">
            <a:noFill/>
          </a:ln>
        </p:spPr>
      </p:pic>
      <p:sp>
        <p:nvSpPr>
          <p:cNvPr id="320"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21"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7255C45-6959-45B8-825A-5BFAC21420BD}" type="slidenum">
              <a:rPr lang="en-US" sz="900" b="0" u="none" strike="noStrike">
                <a:solidFill>
                  <a:srgbClr val="595959"/>
                </a:solidFill>
                <a:effectLst/>
                <a:uFillTx/>
                <a:latin typeface="Calibri"/>
              </a:rPr>
              <a:t>31</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 name="Footer Placeholder 3"/>
          <p:cNvSpPr/>
          <p:nvPr/>
        </p:nvSpPr>
        <p:spPr>
          <a:xfrm>
            <a:off x="7010280" y="6400800"/>
            <a:ext cx="213372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1" i="1" u="none" strike="noStrike">
                <a:solidFill>
                  <a:srgbClr val="ED7D31"/>
                </a:solidFill>
                <a:effectLst/>
                <a:uFillTx/>
                <a:latin typeface="Comic Sans MS"/>
              </a:rPr>
              <a:t>Slide </a:t>
            </a:r>
            <a:fld id="{CC8DA41E-DC28-4F39-B535-6445FACF9035}" type="slidenum">
              <a:rPr lang="en-US" sz="1000" b="1" i="1" u="none" strike="noStrike">
                <a:solidFill>
                  <a:srgbClr val="ED7D31"/>
                </a:solidFill>
                <a:effectLst/>
                <a:uFillTx/>
                <a:latin typeface="Comic Sans MS"/>
              </a:rPr>
              <a:t>32</a:t>
            </a:fld>
            <a:endParaRPr lang="en-US" sz="1000" b="0" u="none" strike="noStrike">
              <a:solidFill>
                <a:srgbClr val="000000"/>
              </a:solidFill>
              <a:effectLst/>
              <a:uFillTx/>
              <a:latin typeface="Calibri"/>
            </a:endParaRPr>
          </a:p>
        </p:txBody>
      </p:sp>
      <p:sp>
        <p:nvSpPr>
          <p:cNvPr id="323" name="Title 2"/>
          <p:cNvSpPr/>
          <p:nvPr/>
        </p:nvSpPr>
        <p:spPr>
          <a:xfrm>
            <a:off x="2971800" y="98280"/>
            <a:ext cx="5481720" cy="12733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u="none" strike="noStrike">
                <a:solidFill>
                  <a:srgbClr val="44546A"/>
                </a:solidFill>
                <a:effectLst/>
                <a:uFillTx/>
                <a:latin typeface="Cambria"/>
              </a:rPr>
              <a:t>Processes for Collecting and Sharing Project Information</a:t>
            </a:r>
            <a:endParaRPr lang="en-US" sz="4400" b="0" u="none" strike="noStrike">
              <a:solidFill>
                <a:srgbClr val="000000"/>
              </a:solidFill>
              <a:effectLst/>
              <a:uFillTx/>
              <a:latin typeface="Calibri"/>
            </a:endParaRPr>
          </a:p>
        </p:txBody>
      </p:sp>
      <p:sp>
        <p:nvSpPr>
          <p:cNvPr id="324" name="Content Placeholder 3"/>
          <p:cNvSpPr/>
          <p:nvPr/>
        </p:nvSpPr>
        <p:spPr>
          <a:xfrm>
            <a:off x="685800" y="1204920"/>
            <a:ext cx="7765920" cy="45864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noAutofit/>
          </a:bodyPr>
          <a:lstStyle/>
          <a:p>
            <a:pPr marL="514440" indent="-514440">
              <a:spcBef>
                <a:spcPts val="34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u="none" strike="noStrike" dirty="0">
                <a:solidFill>
                  <a:srgbClr val="000000"/>
                </a:solidFill>
                <a:effectLst/>
                <a:uFillTx/>
                <a:latin typeface="Calibri"/>
              </a:rPr>
              <a:t>Level 1</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dirty="0">
                <a:solidFill>
                  <a:srgbClr val="000000"/>
                </a:solidFill>
                <a:effectLst/>
                <a:uFillTx/>
                <a:latin typeface="Calibri"/>
              </a:rPr>
              <a:t>Processes not specified</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dirty="0">
                <a:solidFill>
                  <a:srgbClr val="000000"/>
                </a:solidFill>
                <a:effectLst/>
                <a:uFillTx/>
                <a:latin typeface="Calibri"/>
              </a:rPr>
              <a:t>No list of approved projects</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dirty="0">
                <a:solidFill>
                  <a:srgbClr val="000000"/>
                </a:solidFill>
                <a:effectLst/>
                <a:uFillTx/>
                <a:latin typeface="Calibri"/>
              </a:rPr>
              <a:t>Portfolio standards unknown</a:t>
            </a:r>
          </a:p>
          <a:p>
            <a:pPr marL="514440" indent="-514440">
              <a:spcBef>
                <a:spcPts val="34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u="none" strike="noStrike" dirty="0">
                <a:solidFill>
                  <a:srgbClr val="000000"/>
                </a:solidFill>
                <a:effectLst/>
                <a:uFillTx/>
                <a:latin typeface="Calibri"/>
              </a:rPr>
              <a:t>Level 2</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dirty="0">
                <a:solidFill>
                  <a:srgbClr val="000000"/>
                </a:solidFill>
                <a:effectLst/>
                <a:uFillTx/>
                <a:latin typeface="Calibri"/>
              </a:rPr>
              <a:t>Basic processes in place</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dirty="0">
                <a:solidFill>
                  <a:srgbClr val="000000"/>
                </a:solidFill>
                <a:effectLst/>
                <a:uFillTx/>
                <a:latin typeface="Calibri"/>
              </a:rPr>
              <a:t>Project data available at division level</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dirty="0">
                <a:solidFill>
                  <a:srgbClr val="000000"/>
                </a:solidFill>
                <a:effectLst/>
                <a:uFillTx/>
                <a:latin typeface="Calibri"/>
              </a:rPr>
              <a:t>Project data communicated at division level</a:t>
            </a:r>
          </a:p>
          <a:p>
            <a:pPr marL="514440" indent="-514440">
              <a:spcBef>
                <a:spcPts val="400"/>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dirty="0">
                <a:solidFill>
                  <a:srgbClr val="000000"/>
                </a:solidFill>
                <a:effectLst/>
                <a:uFillTx/>
                <a:latin typeface="Calibri"/>
              </a:rPr>
              <a:t>Level 3</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dirty="0">
                <a:solidFill>
                  <a:srgbClr val="000000"/>
                </a:solidFill>
                <a:effectLst/>
                <a:uFillTx/>
                <a:latin typeface="Calibri"/>
              </a:rPr>
              <a:t>Processes systematized throughout organization</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dirty="0">
                <a:solidFill>
                  <a:srgbClr val="000000"/>
                </a:solidFill>
                <a:effectLst/>
                <a:uFillTx/>
                <a:latin typeface="Calibri"/>
              </a:rPr>
              <a:t>Tracking system in place for all projects</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dirty="0">
                <a:solidFill>
                  <a:srgbClr val="000000"/>
                </a:solidFill>
                <a:effectLst/>
                <a:uFillTx/>
                <a:latin typeface="Calibri"/>
              </a:rPr>
              <a:t>Portfolio information reviewed at strategic level</a:t>
            </a:r>
          </a:p>
          <a:p>
            <a:pPr marL="514440" indent="-514440">
              <a:spcBef>
                <a:spcPts val="400"/>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dirty="0">
                <a:solidFill>
                  <a:srgbClr val="000000"/>
                </a:solidFill>
                <a:effectLst/>
                <a:uFillTx/>
                <a:latin typeface="Calibri"/>
              </a:rPr>
              <a:t>Level 4</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dirty="0">
                <a:solidFill>
                  <a:srgbClr val="000000"/>
                </a:solidFill>
                <a:effectLst/>
                <a:uFillTx/>
                <a:latin typeface="Calibri"/>
              </a:rPr>
              <a:t>Audit system in place for portfolio</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dirty="0">
                <a:solidFill>
                  <a:srgbClr val="000000"/>
                </a:solidFill>
                <a:effectLst/>
                <a:uFillTx/>
                <a:latin typeface="Calibri"/>
              </a:rPr>
              <a:t>Project information available on demand</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dirty="0">
                <a:solidFill>
                  <a:srgbClr val="000000"/>
                </a:solidFill>
                <a:effectLst/>
                <a:uFillTx/>
                <a:latin typeface="Calibri"/>
              </a:rPr>
              <a:t>Asset inventory</a:t>
            </a:r>
          </a:p>
          <a:p>
            <a:pPr marL="514440" indent="-514440">
              <a:spcBef>
                <a:spcPts val="400"/>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dirty="0">
                <a:solidFill>
                  <a:srgbClr val="000000"/>
                </a:solidFill>
                <a:effectLst/>
                <a:uFillTx/>
                <a:latin typeface="Calibri"/>
              </a:rPr>
              <a:t>Level 5</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dirty="0">
                <a:solidFill>
                  <a:srgbClr val="000000"/>
                </a:solidFill>
                <a:effectLst/>
                <a:uFillTx/>
                <a:latin typeface="Calibri"/>
              </a:rPr>
              <a:t>Continuous improvement</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dirty="0">
                <a:solidFill>
                  <a:srgbClr val="000000"/>
                </a:solidFill>
                <a:effectLst/>
                <a:uFillTx/>
                <a:latin typeface="Calibri"/>
              </a:rPr>
              <a:t>Benchmarking</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dirty="0">
                <a:solidFill>
                  <a:srgbClr val="000000"/>
                </a:solidFill>
                <a:effectLst/>
                <a:uFillTx/>
                <a:latin typeface="Calibri"/>
              </a:rPr>
              <a:t>Metrics collected and analyzed</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dirty="0">
              <a:solidFill>
                <a:srgbClr val="000000"/>
              </a:solidFill>
              <a:effectLst/>
              <a:uFillTx/>
              <a:latin typeface="Calibri"/>
            </a:endParaRP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dirty="0">
              <a:solidFill>
                <a:srgbClr val="000000"/>
              </a:solidFill>
              <a:effectLst/>
              <a:uFillTx/>
              <a:latin typeface="Calibri"/>
            </a:endParaRPr>
          </a:p>
        </p:txBody>
      </p:sp>
      <p:pic>
        <p:nvPicPr>
          <p:cNvPr id="325" name="Rectangle 6"/>
          <p:cNvPicPr/>
          <p:nvPr/>
        </p:nvPicPr>
        <p:blipFill>
          <a:blip r:embed="rId2"/>
          <a:stretch/>
        </p:blipFill>
        <p:spPr>
          <a:xfrm>
            <a:off x="5346720" y="3816360"/>
            <a:ext cx="3846600" cy="3065400"/>
          </a:xfrm>
          <a:prstGeom prst="rect">
            <a:avLst/>
          </a:prstGeom>
          <a:noFill/>
          <a:ln w="0">
            <a:noFill/>
          </a:ln>
        </p:spPr>
      </p:pic>
      <p:pic>
        <p:nvPicPr>
          <p:cNvPr id="326" name="Chart 10"/>
          <p:cNvPicPr/>
          <p:nvPr/>
        </p:nvPicPr>
        <p:blipFill>
          <a:blip r:embed="rId3"/>
          <a:stretch/>
        </p:blipFill>
        <p:spPr>
          <a:xfrm>
            <a:off x="4864320" y="2060520"/>
            <a:ext cx="3651120" cy="2359080"/>
          </a:xfrm>
          <a:prstGeom prst="rect">
            <a:avLst/>
          </a:prstGeom>
          <a:noFill/>
          <a:ln w="0">
            <a:noFill/>
          </a:ln>
        </p:spPr>
      </p:pic>
      <p:sp>
        <p:nvSpPr>
          <p:cNvPr id="327"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28"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89953EE-9934-413A-91C7-245884D7DB5B}" type="slidenum">
              <a:rPr lang="en-US" sz="900" b="0" u="none" strike="noStrike">
                <a:solidFill>
                  <a:srgbClr val="595959"/>
                </a:solidFill>
                <a:effectLst/>
                <a:uFillTx/>
                <a:latin typeface="Calibri"/>
              </a:rPr>
              <a:t>32</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 name="Footer Placeholder 3"/>
          <p:cNvSpPr/>
          <p:nvPr/>
        </p:nvSpPr>
        <p:spPr>
          <a:xfrm>
            <a:off x="7010280" y="6400800"/>
            <a:ext cx="213372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1" i="1" u="none" strike="noStrike">
                <a:solidFill>
                  <a:srgbClr val="ED7D31"/>
                </a:solidFill>
                <a:effectLst/>
                <a:uFillTx/>
                <a:latin typeface="Comic Sans MS"/>
              </a:rPr>
              <a:t>Slide </a:t>
            </a:r>
            <a:fld id="{791D7C1B-5239-4D52-BD14-2AD3CC608D1C}" type="slidenum">
              <a:rPr lang="en-US" sz="1000" b="1" i="1" u="none" strike="noStrike">
                <a:solidFill>
                  <a:srgbClr val="ED7D31"/>
                </a:solidFill>
                <a:effectLst/>
                <a:uFillTx/>
                <a:latin typeface="Comic Sans MS"/>
              </a:rPr>
              <a:t>33</a:t>
            </a:fld>
            <a:endParaRPr lang="en-US" sz="1000" b="0" u="none" strike="noStrike">
              <a:solidFill>
                <a:srgbClr val="000000"/>
              </a:solidFill>
              <a:effectLst/>
              <a:uFillTx/>
              <a:latin typeface="Calibri"/>
            </a:endParaRPr>
          </a:p>
        </p:txBody>
      </p:sp>
      <p:sp>
        <p:nvSpPr>
          <p:cNvPr id="330" name="Title 2"/>
          <p:cNvSpPr/>
          <p:nvPr/>
        </p:nvSpPr>
        <p:spPr>
          <a:xfrm>
            <a:off x="2666880" y="152280"/>
            <a:ext cx="6096240" cy="12733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u="none" strike="noStrike">
                <a:solidFill>
                  <a:srgbClr val="44546A"/>
                </a:solidFill>
                <a:effectLst/>
                <a:uFillTx/>
                <a:latin typeface="Cambria"/>
              </a:rPr>
              <a:t>Processes for Evaluating Project Portfolio</a:t>
            </a:r>
            <a:endParaRPr lang="en-US" sz="4400" b="0" u="none" strike="noStrike">
              <a:solidFill>
                <a:srgbClr val="000000"/>
              </a:solidFill>
              <a:effectLst/>
              <a:uFillTx/>
              <a:latin typeface="Calibri"/>
            </a:endParaRPr>
          </a:p>
        </p:txBody>
      </p:sp>
      <p:sp>
        <p:nvSpPr>
          <p:cNvPr id="331" name="Content Placeholder 3"/>
          <p:cNvSpPr/>
          <p:nvPr/>
        </p:nvSpPr>
        <p:spPr>
          <a:xfrm>
            <a:off x="685800" y="1204920"/>
            <a:ext cx="7765920" cy="45864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noAutofit/>
          </a:bodyPr>
          <a:lstStyle/>
          <a:p>
            <a:pPr marL="514440" indent="-514440">
              <a:spcBef>
                <a:spcPts val="34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u="none" strike="noStrike">
                <a:solidFill>
                  <a:srgbClr val="000000"/>
                </a:solidFill>
                <a:effectLst/>
                <a:uFillTx/>
                <a:latin typeface="Calibri"/>
              </a:rPr>
              <a:t>Level 1</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Processes not specified</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Little evaluation takes place</a:t>
            </a:r>
          </a:p>
          <a:p>
            <a:pPr marL="514440" indent="-514440">
              <a:spcBef>
                <a:spcPts val="34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u="none" strike="noStrike">
                <a:solidFill>
                  <a:srgbClr val="000000"/>
                </a:solidFill>
                <a:effectLst/>
                <a:uFillTx/>
                <a:latin typeface="Calibri"/>
              </a:rPr>
              <a:t>Level 2</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Basic processes in place</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Portfolio information shared with sponsor organization</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Cost and schedule compared to estimate</a:t>
            </a:r>
          </a:p>
          <a:p>
            <a:pPr marL="514440" indent="-514440">
              <a:spcBef>
                <a:spcPts val="400"/>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Calibri"/>
              </a:rPr>
              <a:t>Level 3</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Processes systematized throughout organization</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Portfolio actively analyzed and balanced</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Benefit and risk evaluation reviewed</a:t>
            </a:r>
          </a:p>
          <a:p>
            <a:pPr marL="514440" indent="-514440">
              <a:spcBef>
                <a:spcPts val="400"/>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Calibri"/>
              </a:rPr>
              <a:t>Level 4</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Common objectives and metrics reviewed</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Performance data collected and analyzed</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Performance data used in prioritization</a:t>
            </a:r>
          </a:p>
          <a:p>
            <a:pPr marL="514440" indent="-514440">
              <a:spcBef>
                <a:spcPts val="400"/>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Calibri"/>
              </a:rPr>
              <a:t>Level 5</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Continuous improvement</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Benchmarking</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Metrics collected and analyzed</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p:txBody>
      </p:sp>
      <p:pic>
        <p:nvPicPr>
          <p:cNvPr id="332" name="Rectangle 6"/>
          <p:cNvPicPr/>
          <p:nvPr/>
        </p:nvPicPr>
        <p:blipFill>
          <a:blip r:embed="rId2"/>
          <a:stretch/>
        </p:blipFill>
        <p:spPr>
          <a:xfrm>
            <a:off x="5346720" y="3816360"/>
            <a:ext cx="3846600" cy="3065400"/>
          </a:xfrm>
          <a:prstGeom prst="rect">
            <a:avLst/>
          </a:prstGeom>
          <a:noFill/>
          <a:ln w="0">
            <a:noFill/>
          </a:ln>
        </p:spPr>
      </p:pic>
      <p:pic>
        <p:nvPicPr>
          <p:cNvPr id="333" name="Chart 8"/>
          <p:cNvPicPr/>
          <p:nvPr/>
        </p:nvPicPr>
        <p:blipFill>
          <a:blip r:embed="rId3"/>
          <a:stretch/>
        </p:blipFill>
        <p:spPr>
          <a:xfrm>
            <a:off x="5346720" y="1825560"/>
            <a:ext cx="3425760" cy="2432160"/>
          </a:xfrm>
          <a:prstGeom prst="rect">
            <a:avLst/>
          </a:prstGeom>
          <a:noFill/>
          <a:ln w="0">
            <a:noFill/>
          </a:ln>
        </p:spPr>
      </p:pic>
      <p:sp>
        <p:nvSpPr>
          <p:cNvPr id="334"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35"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1381D5F-45A3-4711-BF3B-CE05140F9C11}" type="slidenum">
              <a:rPr lang="en-US" sz="900" b="0" u="none" strike="noStrike">
                <a:solidFill>
                  <a:srgbClr val="595959"/>
                </a:solidFill>
                <a:effectLst/>
                <a:uFillTx/>
                <a:latin typeface="Calibri"/>
              </a:rPr>
              <a:t>33</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 name="Footer Placeholder 3"/>
          <p:cNvSpPr/>
          <p:nvPr/>
        </p:nvSpPr>
        <p:spPr>
          <a:xfrm>
            <a:off x="7010280" y="6400800"/>
            <a:ext cx="213372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1" i="1" u="none" strike="noStrike">
                <a:solidFill>
                  <a:srgbClr val="ED7D31"/>
                </a:solidFill>
                <a:effectLst/>
                <a:uFillTx/>
                <a:latin typeface="Comic Sans MS"/>
              </a:rPr>
              <a:t>Slide </a:t>
            </a:r>
            <a:fld id="{2CEB502C-3138-4543-8285-EA6DC29E057B}" type="slidenum">
              <a:rPr lang="en-US" sz="1000" b="1" i="1" u="none" strike="noStrike">
                <a:solidFill>
                  <a:srgbClr val="ED7D31"/>
                </a:solidFill>
                <a:effectLst/>
                <a:uFillTx/>
                <a:latin typeface="Comic Sans MS"/>
              </a:rPr>
              <a:t>34</a:t>
            </a:fld>
            <a:endParaRPr lang="en-US" sz="1000" b="0" u="none" strike="noStrike">
              <a:solidFill>
                <a:srgbClr val="000000"/>
              </a:solidFill>
              <a:effectLst/>
              <a:uFillTx/>
              <a:latin typeface="Calibri"/>
            </a:endParaRPr>
          </a:p>
        </p:txBody>
      </p:sp>
      <p:sp>
        <p:nvSpPr>
          <p:cNvPr id="337" name="Title 2"/>
          <p:cNvSpPr/>
          <p:nvPr/>
        </p:nvSpPr>
        <p:spPr>
          <a:xfrm>
            <a:off x="2971800" y="98280"/>
            <a:ext cx="5481720" cy="12733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u="none" strike="noStrike">
                <a:solidFill>
                  <a:srgbClr val="44546A"/>
                </a:solidFill>
                <a:effectLst/>
                <a:uFillTx/>
                <a:latin typeface="Cambria"/>
              </a:rPr>
              <a:t>Processes for Portfolio Resource Management</a:t>
            </a:r>
            <a:endParaRPr lang="en-US" sz="4400" b="0" u="none" strike="noStrike">
              <a:solidFill>
                <a:srgbClr val="000000"/>
              </a:solidFill>
              <a:effectLst/>
              <a:uFillTx/>
              <a:latin typeface="Calibri"/>
            </a:endParaRPr>
          </a:p>
        </p:txBody>
      </p:sp>
      <p:sp>
        <p:nvSpPr>
          <p:cNvPr id="338" name="Content Placeholder 3"/>
          <p:cNvSpPr/>
          <p:nvPr/>
        </p:nvSpPr>
        <p:spPr>
          <a:xfrm>
            <a:off x="685800" y="1204920"/>
            <a:ext cx="7765920" cy="45864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noAutofit/>
          </a:bodyPr>
          <a:lstStyle/>
          <a:p>
            <a:pPr marL="514440" indent="-514440">
              <a:spcBef>
                <a:spcPts val="34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u="none" strike="noStrike">
                <a:solidFill>
                  <a:srgbClr val="000000"/>
                </a:solidFill>
                <a:effectLst/>
                <a:uFillTx/>
                <a:latin typeface="Calibri"/>
              </a:rPr>
              <a:t>Level 1</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Processes not specified</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Resources assigned as available</a:t>
            </a:r>
          </a:p>
          <a:p>
            <a:pPr marL="514440" indent="-514440">
              <a:spcBef>
                <a:spcPts val="349"/>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u="none" strike="noStrike">
                <a:solidFill>
                  <a:srgbClr val="000000"/>
                </a:solidFill>
                <a:effectLst/>
                <a:uFillTx/>
                <a:latin typeface="Calibri"/>
              </a:rPr>
              <a:t>Level 2</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Basic processes in place</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Resources identified for skill and experience</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Collaborative resource management process in place</a:t>
            </a:r>
          </a:p>
          <a:p>
            <a:pPr marL="514440" indent="-514440">
              <a:spcBef>
                <a:spcPts val="400"/>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Calibri"/>
              </a:rPr>
              <a:t>Level 3</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Processes systematized throughout organization</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Organization wide resource pool</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All resources considered</a:t>
            </a:r>
          </a:p>
          <a:p>
            <a:pPr marL="514440" indent="-514440">
              <a:spcBef>
                <a:spcPts val="400"/>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Calibri"/>
              </a:rPr>
              <a:t>Level 4</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Project reviews used to improve projects</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Enterprise wide resource reporting</a:t>
            </a:r>
          </a:p>
          <a:p>
            <a:pPr marL="514440" indent="-514440">
              <a:spcBef>
                <a:spcPts val="400"/>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Calibri"/>
              </a:rPr>
              <a:t>Level 5</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Continuous improvement</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Benchmarking</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Metrics collected and analyzed</a:t>
            </a: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a:p>
            <a:pPr marL="914400" lvl="1" indent="-514440">
              <a:lnSpc>
                <a:spcPct val="100000"/>
              </a:lnSpc>
              <a:spcBef>
                <a:spcPts val="300"/>
              </a:spcBef>
              <a:buClr>
                <a:srgbClr val="000000"/>
              </a:buClr>
              <a:buFont typeface="Arial"/>
              <a:buChar char="•"/>
              <a:tabLst>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p:txBody>
      </p:sp>
      <p:pic>
        <p:nvPicPr>
          <p:cNvPr id="339" name="Rectangle 6"/>
          <p:cNvPicPr/>
          <p:nvPr/>
        </p:nvPicPr>
        <p:blipFill>
          <a:blip r:embed="rId2"/>
          <a:stretch/>
        </p:blipFill>
        <p:spPr>
          <a:xfrm>
            <a:off x="5346720" y="3816360"/>
            <a:ext cx="3846600" cy="3065400"/>
          </a:xfrm>
          <a:prstGeom prst="rect">
            <a:avLst/>
          </a:prstGeom>
          <a:noFill/>
          <a:ln w="0">
            <a:noFill/>
          </a:ln>
        </p:spPr>
      </p:pic>
      <p:graphicFrame>
        <p:nvGraphicFramePr>
          <p:cNvPr id="340" name="Object 8"/>
          <p:cNvGraphicFramePr/>
          <p:nvPr>
            <p:extLst>
              <p:ext uri="{D42A27DB-BD31-4B8C-83A1-F6EECF244321}">
                <p14:modId xmlns:p14="http://schemas.microsoft.com/office/powerpoint/2010/main" val="2707992540"/>
              </p:ext>
            </p:extLst>
          </p:nvPr>
        </p:nvGraphicFramePr>
        <p:xfrm>
          <a:off x="4826000" y="1791900"/>
          <a:ext cx="3886200" cy="2202120"/>
        </p:xfrm>
        <a:graphic>
          <a:graphicData uri="http://schemas.openxmlformats.org/presentationml/2006/ole">
            <mc:AlternateContent xmlns:mc="http://schemas.openxmlformats.org/markup-compatibility/2006">
              <mc:Choice xmlns:v="urn:schemas-microsoft-com:vml" Requires="v">
                <p:oleObj r:id="rId3" imgW="0" imgH="0" progId="">
                  <p:embed/>
                </p:oleObj>
              </mc:Choice>
              <mc:Fallback>
                <p:oleObj r:id="rId3" imgW="0" imgH="0" progId="">
                  <p:embed/>
                  <p:pic>
                    <p:nvPicPr>
                      <p:cNvPr id="341" name="Object 8"/>
                      <p:cNvPicPr/>
                      <p:nvPr/>
                    </p:nvPicPr>
                    <p:blipFill>
                      <a:blip r:embed="rId4"/>
                      <a:stretch/>
                    </p:blipFill>
                    <p:spPr>
                      <a:xfrm>
                        <a:off x="4826000" y="1791900"/>
                        <a:ext cx="3886200" cy="2202120"/>
                      </a:xfrm>
                      <a:prstGeom prst="rect">
                        <a:avLst/>
                      </a:prstGeom>
                      <a:noFill/>
                      <a:ln w="0">
                        <a:noFill/>
                      </a:ln>
                    </p:spPr>
                  </p:pic>
                </p:oleObj>
              </mc:Fallback>
            </mc:AlternateContent>
          </a:graphicData>
        </a:graphic>
      </p:graphicFrame>
      <p:sp>
        <p:nvSpPr>
          <p:cNvPr id="342"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43"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9AF5E21-BFF5-4A12-B1DF-CB2AB39A649D}" type="slidenum">
              <a:rPr lang="en-US" sz="900" b="0" u="none" strike="noStrike">
                <a:solidFill>
                  <a:srgbClr val="595959"/>
                </a:solidFill>
                <a:effectLst/>
                <a:uFillTx/>
                <a:latin typeface="Calibri"/>
              </a:rPr>
              <a:t>34</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1" u="none" strike="noStrike">
                <a:solidFill>
                  <a:srgbClr val="2E75B6"/>
                </a:solidFill>
                <a:effectLst/>
                <a:uFillTx/>
                <a:latin typeface="Cambria"/>
              </a:rPr>
              <a:t>Organizational Portfolio Management </a:t>
            </a:r>
            <a:endParaRPr lang="en-US" sz="2400" b="0" u="none" strike="noStrike">
              <a:solidFill>
                <a:srgbClr val="2E75B6"/>
              </a:solidFill>
              <a:effectLst/>
              <a:uFillTx/>
              <a:latin typeface="Cambria"/>
            </a:endParaRPr>
          </a:p>
        </p:txBody>
      </p:sp>
      <p:graphicFrame>
        <p:nvGraphicFramePr>
          <p:cNvPr id="345" name="Object 4"/>
          <p:cNvGraphicFramePr/>
          <p:nvPr>
            <p:extLst>
              <p:ext uri="{D42A27DB-BD31-4B8C-83A1-F6EECF244321}">
                <p14:modId xmlns:p14="http://schemas.microsoft.com/office/powerpoint/2010/main" val="3225393595"/>
              </p:ext>
            </p:extLst>
          </p:nvPr>
        </p:nvGraphicFramePr>
        <p:xfrm>
          <a:off x="1381760" y="1387440"/>
          <a:ext cx="6553080" cy="3378240"/>
        </p:xfrm>
        <a:graphic>
          <a:graphicData uri="http://schemas.openxmlformats.org/presentationml/2006/ole">
            <mc:AlternateContent xmlns:mc="http://schemas.openxmlformats.org/markup-compatibility/2006">
              <mc:Choice xmlns:v="urn:schemas-microsoft-com:vml" Requires="v">
                <p:oleObj r:id="rId2" imgW="0" imgH="0" progId="">
                  <p:embed/>
                </p:oleObj>
              </mc:Choice>
              <mc:Fallback>
                <p:oleObj r:id="rId2" imgW="0" imgH="0" progId="">
                  <p:embed/>
                  <p:pic>
                    <p:nvPicPr>
                      <p:cNvPr id="346" name="Object 4"/>
                      <p:cNvPicPr/>
                      <p:nvPr/>
                    </p:nvPicPr>
                    <p:blipFill>
                      <a:blip r:embed="rId3"/>
                      <a:stretch/>
                    </p:blipFill>
                    <p:spPr>
                      <a:xfrm>
                        <a:off x="1381760" y="1387440"/>
                        <a:ext cx="6553080" cy="3378240"/>
                      </a:xfrm>
                      <a:prstGeom prst="rect">
                        <a:avLst/>
                      </a:prstGeom>
                      <a:noFill/>
                      <a:ln w="0">
                        <a:noFill/>
                      </a:ln>
                    </p:spPr>
                  </p:pic>
                </p:oleObj>
              </mc:Fallback>
            </mc:AlternateContent>
          </a:graphicData>
        </a:graphic>
      </p:graphicFrame>
      <p:sp>
        <p:nvSpPr>
          <p:cNvPr id="347" name="Text Box 5"/>
          <p:cNvSpPr/>
          <p:nvPr/>
        </p:nvSpPr>
        <p:spPr>
          <a:xfrm>
            <a:off x="2514600" y="4876920"/>
            <a:ext cx="5791320" cy="16063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nSpc>
                <a:spcPct val="100000"/>
              </a:lnSpc>
              <a:spcBef>
                <a:spcPts val="876"/>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u="none" strike="noStrike">
                <a:solidFill>
                  <a:srgbClr val="000000"/>
                </a:solidFill>
                <a:effectLst/>
                <a:uFillTx/>
                <a:latin typeface="Times New Roman"/>
              </a:rPr>
              <a:t>Level 1: No Portfolio Management</a:t>
            </a:r>
            <a:endParaRPr lang="en-US" sz="1400" b="0" u="none" strike="noStrike">
              <a:solidFill>
                <a:srgbClr val="000000"/>
              </a:solidFill>
              <a:effectLst/>
              <a:uFillTx/>
              <a:latin typeface="Calibri"/>
            </a:endParaRPr>
          </a:p>
          <a:p>
            <a:pPr>
              <a:lnSpc>
                <a:spcPct val="100000"/>
              </a:lnSpc>
              <a:spcBef>
                <a:spcPts val="876"/>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u="none" strike="noStrike">
                <a:solidFill>
                  <a:srgbClr val="000000"/>
                </a:solidFill>
                <a:effectLst/>
                <a:uFillTx/>
                <a:latin typeface="Times New Roman"/>
              </a:rPr>
              <a:t>Level 2: Database of Projects Exists: Value Assessed for Individual Projects</a:t>
            </a:r>
            <a:endParaRPr lang="en-US" sz="1400" b="0" u="none" strike="noStrike">
              <a:solidFill>
                <a:srgbClr val="000000"/>
              </a:solidFill>
              <a:effectLst/>
              <a:uFillTx/>
              <a:latin typeface="Calibri"/>
            </a:endParaRPr>
          </a:p>
          <a:p>
            <a:pPr>
              <a:lnSpc>
                <a:spcPct val="100000"/>
              </a:lnSpc>
              <a:spcBef>
                <a:spcPts val="876"/>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u="none" strike="noStrike">
                <a:solidFill>
                  <a:srgbClr val="000000"/>
                </a:solidFill>
                <a:effectLst/>
                <a:uFillTx/>
                <a:latin typeface="Times New Roman"/>
              </a:rPr>
              <a:t>Level 3: Project Selection/Prioritization Occurs at Business Unit Level</a:t>
            </a:r>
            <a:endParaRPr lang="en-US" sz="1400" b="0" u="none" strike="noStrike">
              <a:solidFill>
                <a:srgbClr val="000000"/>
              </a:solidFill>
              <a:effectLst/>
              <a:uFillTx/>
              <a:latin typeface="Calibri"/>
            </a:endParaRPr>
          </a:p>
          <a:p>
            <a:pPr>
              <a:lnSpc>
                <a:spcPct val="100000"/>
              </a:lnSpc>
              <a:spcBef>
                <a:spcPts val="876"/>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u="none" strike="noStrike">
                <a:solidFill>
                  <a:srgbClr val="000000"/>
                </a:solidFill>
                <a:effectLst/>
                <a:uFillTx/>
                <a:latin typeface="Times New Roman"/>
              </a:rPr>
              <a:t>Level 4: Project Portfolio Actively Managed at Business Unit Level</a:t>
            </a:r>
            <a:endParaRPr lang="en-US" sz="1400" b="0" u="none" strike="noStrike">
              <a:solidFill>
                <a:srgbClr val="000000"/>
              </a:solidFill>
              <a:effectLst/>
              <a:uFillTx/>
              <a:latin typeface="Calibri"/>
            </a:endParaRPr>
          </a:p>
          <a:p>
            <a:pPr>
              <a:lnSpc>
                <a:spcPct val="100000"/>
              </a:lnSpc>
              <a:spcBef>
                <a:spcPts val="876"/>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u="none" strike="noStrike">
                <a:solidFill>
                  <a:srgbClr val="000000"/>
                </a:solidFill>
                <a:effectLst/>
                <a:uFillTx/>
                <a:latin typeface="Times New Roman"/>
              </a:rPr>
              <a:t>Level 5: Project Portfolio Actively Managed at Enterprise Level</a:t>
            </a:r>
            <a:endParaRPr lang="en-US" sz="1400" b="0" u="none" strike="noStrike">
              <a:solidFill>
                <a:srgbClr val="000000"/>
              </a:solidFill>
              <a:effectLst/>
              <a:uFillTx/>
              <a:latin typeface="Calibri"/>
            </a:endParaRPr>
          </a:p>
        </p:txBody>
      </p:sp>
      <p:sp>
        <p:nvSpPr>
          <p:cNvPr id="348" name="Text Box 7"/>
          <p:cNvSpPr/>
          <p:nvPr/>
        </p:nvSpPr>
        <p:spPr>
          <a:xfrm>
            <a:off x="5791320" y="6553080"/>
            <a:ext cx="3352680" cy="2768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75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Center for Business Practices, 2005</a:t>
            </a:r>
            <a:endParaRPr lang="en-US" sz="1200" b="0" u="none" strike="noStrike">
              <a:solidFill>
                <a:srgbClr val="000000"/>
              </a:solidFill>
              <a:effectLst/>
              <a:uFillTx/>
              <a:latin typeface="Calibri"/>
            </a:endParaRPr>
          </a:p>
        </p:txBody>
      </p:sp>
      <p:sp>
        <p:nvSpPr>
          <p:cNvPr id="349"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50"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A3DDC17-ECAB-4C72-AB71-DB453BD0277A}" type="slidenum">
              <a:rPr lang="en-US" sz="900" b="0" u="none" strike="noStrike">
                <a:solidFill>
                  <a:srgbClr val="595959"/>
                </a:solidFill>
                <a:effectLst/>
                <a:uFillTx/>
                <a:latin typeface="Calibri"/>
              </a:rPr>
              <a:t>35</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Benefits</a:t>
            </a:r>
          </a:p>
        </p:txBody>
      </p:sp>
      <p:sp>
        <p:nvSpPr>
          <p:cNvPr id="352" name="TextBox 351"/>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Those organizations ranking higher in PPM Practices report:</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Better alignment with business strategy (70.4%)</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Working on the right projects (57%)</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Spending in the right areas (46.3%)</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Increased cost savings (42.6%)</a:t>
            </a:r>
          </a:p>
        </p:txBody>
      </p:sp>
      <p:sp>
        <p:nvSpPr>
          <p:cNvPr id="353" name="Text Box 4"/>
          <p:cNvSpPr/>
          <p:nvPr/>
        </p:nvSpPr>
        <p:spPr>
          <a:xfrm>
            <a:off x="5791320" y="6553080"/>
            <a:ext cx="3352680" cy="2768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75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Center for Business Practices, 2005</a:t>
            </a:r>
            <a:endParaRPr lang="en-US" sz="1200" b="0" u="none" strike="noStrike">
              <a:solidFill>
                <a:srgbClr val="000000"/>
              </a:solidFill>
              <a:effectLst/>
              <a:uFillTx/>
              <a:latin typeface="Calibri"/>
            </a:endParaRPr>
          </a:p>
        </p:txBody>
      </p:sp>
      <p:sp>
        <p:nvSpPr>
          <p:cNvPr id="354"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55"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E547A7B-74C1-413E-A457-84ADA8C60AD8}" type="slidenum">
              <a:rPr lang="en-US" sz="900" b="0" u="none" strike="noStrike">
                <a:solidFill>
                  <a:srgbClr val="595959"/>
                </a:solidFill>
                <a:effectLst/>
                <a:uFillTx/>
                <a:latin typeface="Calibri"/>
              </a:rPr>
              <a:t>36</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6" name="Picture 2"/>
          <p:cNvPicPr/>
          <p:nvPr/>
        </p:nvPicPr>
        <p:blipFill>
          <a:blip r:embed="rId2"/>
          <a:stretch/>
        </p:blipFill>
        <p:spPr>
          <a:xfrm>
            <a:off x="0" y="0"/>
            <a:ext cx="9372600" cy="6248520"/>
          </a:xfrm>
          <a:prstGeom prst="rect">
            <a:avLst/>
          </a:prstGeom>
          <a:noFill/>
          <a:ln w="0">
            <a:noFill/>
          </a:ln>
        </p:spPr>
      </p:pic>
      <p:sp>
        <p:nvSpPr>
          <p:cNvPr id="357"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58"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C7EEF60-EE27-45D0-8037-3FB29A364B71}" type="slidenum">
              <a:rPr lang="en-US" sz="900" b="0" u="none" strike="noStrike">
                <a:solidFill>
                  <a:srgbClr val="595959"/>
                </a:solidFill>
                <a:effectLst/>
                <a:uFillTx/>
                <a:latin typeface="Calibri"/>
              </a:rPr>
              <a:t>37</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PlaceHolder 1"/>
          <p:cNvSpPr>
            <a:spLocks noGrp="1"/>
          </p:cNvSpPr>
          <p:nvPr>
            <p:ph type="title"/>
          </p:nvPr>
        </p:nvSpPr>
        <p:spPr>
          <a:xfrm>
            <a:off x="685800" y="228240"/>
            <a:ext cx="815328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200" b="0" u="none" strike="noStrike">
                <a:solidFill>
                  <a:srgbClr val="2E75B6"/>
                </a:solidFill>
                <a:effectLst/>
                <a:uFillTx/>
                <a:latin typeface="Cambria"/>
              </a:rPr>
              <a:t>Benefits of Scorecards and Dashboards to</a:t>
            </a:r>
            <a:br>
              <a:rPr sz="3200"/>
            </a:br>
            <a:r>
              <a:rPr lang="en-US" sz="3200" b="0" u="none" strike="noStrike">
                <a:solidFill>
                  <a:srgbClr val="2E75B6"/>
                </a:solidFill>
                <a:effectLst/>
                <a:uFillTx/>
                <a:latin typeface="Cambria"/>
              </a:rPr>
              <a:t>the Project Management Executive</a:t>
            </a:r>
          </a:p>
        </p:txBody>
      </p:sp>
      <p:sp>
        <p:nvSpPr>
          <p:cNvPr id="360" name="TextBox 359"/>
          <p:cNvSpPr txBox="1"/>
          <p:nvPr/>
        </p:nvSpPr>
        <p:spPr>
          <a:xfrm>
            <a:off x="228240" y="1828440"/>
            <a:ext cx="8915400" cy="45277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In a single glance, the executive can see a wide swath of the organization: finance, manufacturing, sales, marketing, and more</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Immediate value is gained without the need for the executive to perform analysis</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Executives see not just actual values, but comparisons to plans or prior results</a:t>
            </a:r>
          </a:p>
        </p:txBody>
      </p:sp>
      <p:sp>
        <p:nvSpPr>
          <p:cNvPr id="361"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62"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DCB70C2-D408-4BD1-A5F8-EA0031A08E25}" type="slidenum">
              <a:rPr lang="en-US" sz="900" b="0" u="none" strike="noStrike">
                <a:solidFill>
                  <a:srgbClr val="595959"/>
                </a:solidFill>
                <a:effectLst/>
                <a:uFillTx/>
                <a:latin typeface="Calibri"/>
              </a:rPr>
              <a:t>38</a:t>
            </a:fld>
            <a:endParaRPr lang="en-US" sz="900" b="0" u="none" strike="noStrike">
              <a:solidFill>
                <a:srgbClr val="000000"/>
              </a:solidFill>
              <a:effectLst/>
              <a:uFillTx/>
              <a:latin typeface="Calibri"/>
            </a:endParaRPr>
          </a:p>
        </p:txBody>
      </p:sp>
    </p:spTree>
  </p:cSld>
  <p:clrMapOvr>
    <a:masterClrMapping/>
  </p:clrMapOvr>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2.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7421</TotalTime>
  <Words>2410</Words>
  <Application>Microsoft Office PowerPoint</Application>
  <PresentationFormat>On-screen Show (4:3)</PresentationFormat>
  <Paragraphs>488</Paragraphs>
  <Slides>38</Slides>
  <Notes>28</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0</vt:i4>
      </vt:variant>
      <vt:variant>
        <vt:lpstr>Slide Titles</vt:lpstr>
      </vt:variant>
      <vt:variant>
        <vt:i4>38</vt:i4>
      </vt:variant>
    </vt:vector>
  </HeadingPairs>
  <TitlesOfParts>
    <vt:vector size="45" baseType="lpstr">
      <vt:lpstr>Arial</vt:lpstr>
      <vt:lpstr>Arial Black</vt:lpstr>
      <vt:lpstr>Calibri</vt:lpstr>
      <vt:lpstr>Cambria</vt:lpstr>
      <vt:lpstr>Comic Sans MS</vt:lpstr>
      <vt:lpstr>Times New Roman</vt:lpstr>
      <vt:lpstr>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PPM as a Hub</vt:lpstr>
      <vt:lpstr>The Project Pipeline</vt:lpstr>
      <vt:lpstr>PowerPoint Presentation</vt:lpstr>
      <vt:lpstr>PPM Project Selection Basic Criteria Set</vt:lpstr>
      <vt:lpstr>PowerPoint Presentation</vt:lpstr>
      <vt:lpstr>PowerPoint Presentation</vt:lpstr>
      <vt:lpstr>PowerPoint Presentation</vt:lpstr>
      <vt:lpstr>PPM Selection - NPV</vt:lpstr>
      <vt:lpstr>PPM Project  Rejection Criteria</vt:lpstr>
      <vt:lpstr>Stage Gate Framework</vt:lpstr>
      <vt:lpstr>Stage Gates</vt:lpstr>
      <vt:lpstr>Assessing Your Portfolio</vt:lpstr>
      <vt:lpstr>Processes for Managing Your Portfolio</vt:lpstr>
      <vt:lpstr>PowerPoint Presentation</vt:lpstr>
      <vt:lpstr>PowerPoint Presentation</vt:lpstr>
      <vt:lpstr>PowerPoint Presentation</vt:lpstr>
      <vt:lpstr>PowerPoint Presentation</vt:lpstr>
      <vt:lpstr>PowerPoint Presentation</vt:lpstr>
      <vt:lpstr>Organizational Portfolio Management </vt:lpstr>
      <vt:lpstr>Benefits</vt:lpstr>
      <vt:lpstr>PowerPoint Presentation</vt:lpstr>
      <vt:lpstr>Benefits of Scorecards and Dashboards to the Project Management Executive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Richard Scudder</cp:lastModifiedBy>
  <cp:revision>1</cp:revision>
  <dcterms:modified xsi:type="dcterms:W3CDTF">2026-09-17T20:11:40Z</dcterms:modified>
</cp:coreProperties>
</file>

<file path=docProps/core0.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2010-11-29T17:56:32Z</dcterms:created>
  <dc:creator>Richard</dc:creator>
  <dc:description/>
  <dc:language>en-US</dc:language>
  <cp:lastModifiedBy>richard scudder</cp:lastModifiedBy>
  <dcterms:modified xsi:type="dcterms:W3CDTF">2018-07-27T19:05:04Z</dcterms:modified>
  <cp:revision>33</cp:revision>
  <dc:subject/>
  <dc:title>Strategic Project Management</dc:title>
</cp:coreProperties>
</file>